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handoutMasters/handoutMaster1.xml" ContentType="application/vnd.openxmlformats-officedocument.presentationml.handoutMaster+xml"/>
  <Override PartName="/ppt/media/image11.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1.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webp" ContentType="image/webp"/>
  <Override PartName="/ppt/media/image30.svg" ContentType="image/svg+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1.svg" ContentType="image/svg+xml"/>
  <Override PartName="/ppt/media/image43.svg" ContentType="image/svg+xml"/>
  <Override PartName="/ppt/media/image45.svg" ContentType="image/svg+xml"/>
  <Override PartName="/ppt/media/image46.svg" ContentType="image/svg+xml"/>
  <Override PartName="/ppt/media/image48.svg" ContentType="image/svg+xml"/>
  <Override PartName="/ppt/media/image50.svg" ContentType="image/svg+xml"/>
  <Override PartName="/ppt/media/image52.svg" ContentType="image/svg+xml"/>
  <Override PartName="/ppt/media/image54.svg" ContentType="image/svg+xml"/>
  <Override PartName="/ppt/media/image56.svg" ContentType="image/svg+xml"/>
  <Override PartName="/ppt/media/image58.svg" ContentType="image/svg+xml"/>
  <Override PartName="/ppt/media/image6.svg" ContentType="image/svg+xml"/>
  <Override PartName="/ppt/media/image60.svg" ContentType="image/svg+xml"/>
  <Override PartName="/ppt/media/image62.svg" ContentType="image/svg+xml"/>
  <Override PartName="/ppt/media/image63.svg" ContentType="image/svg+xml"/>
  <Override PartName="/ppt/media/image64.svg" ContentType="image/svg+xml"/>
  <Override PartName="/ppt/media/image67.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autoCompressPictures="0">
  <p:sldMasterIdLst>
    <p:sldMasterId id="2147483648" r:id="rId1"/>
  </p:sldMasterIdLst>
  <p:notesMasterIdLst>
    <p:notesMasterId r:id="rId4"/>
  </p:notesMasterIdLst>
  <p:handoutMasterIdLst>
    <p:handoutMasterId r:id="rId15"/>
  </p:handoutMasterIdLst>
  <p:sldIdLst>
    <p:sldId id="256" r:id="rId3"/>
    <p:sldId id="811" r:id="rId5"/>
    <p:sldId id="277" r:id="rId6"/>
    <p:sldId id="802" r:id="rId7"/>
    <p:sldId id="804" r:id="rId8"/>
    <p:sldId id="805" r:id="rId9"/>
    <p:sldId id="808" r:id="rId10"/>
    <p:sldId id="794" r:id="rId11"/>
    <p:sldId id="813" r:id="rId12"/>
    <p:sldId id="814" r:id="rId13"/>
    <p:sldId id="824" r:id="rId14"/>
  </p:sldIdLst>
  <p:sldSz cx="12192000" cy="6858000"/>
  <p:notesSz cx="6858000" cy="9144000"/>
  <p:custDataLst>
    <p:tags r:id="rId2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 userDrawn="1">
          <p15:clr>
            <a:srgbClr val="A4A3A4"/>
          </p15:clr>
        </p15:guide>
        <p15:guide id="2" pos="60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E92FB2-B70C-1D7B-1EA0-EF94C43526DE}" name="Haoyu Zhang" initials="HZ" userId="149f2f2ed7b8e911" providerId="Windows Live"/>
  <p188:author id="{7A2CD8F9-9742-E748-3ED7-0FEC4BC8D63F}" name="妍 张" initials="妍张" userId="e72a80ffdb97d3b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C3E6"/>
    <a:srgbClr val="B4C7E7"/>
    <a:srgbClr val="0070C0"/>
    <a:srgbClr val="C00200"/>
    <a:srgbClr val="4472C4"/>
    <a:srgbClr val="3765C7"/>
    <a:srgbClr val="548235"/>
    <a:srgbClr val="C2597A"/>
    <a:srgbClr val="6767CB"/>
    <a:srgbClr val="294C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409"/>
    <p:restoredTop sz="81358" autoAdjust="0"/>
  </p:normalViewPr>
  <p:slideViewPr>
    <p:cSldViewPr snapToGrid="0" showGuides="1">
      <p:cViewPr varScale="1">
        <p:scale>
          <a:sx n="87" d="100"/>
          <a:sy n="87" d="100"/>
        </p:scale>
        <p:origin x="200" y="488"/>
      </p:cViewPr>
      <p:guideLst>
        <p:guide orient="horz" pos="175"/>
        <p:guide pos="608"/>
      </p:guideLst>
    </p:cSldViewPr>
  </p:slideViewPr>
  <p:notesTextViewPr>
    <p:cViewPr>
      <p:scale>
        <a:sx n="1" d="1"/>
        <a:sy n="1" d="1"/>
      </p:scale>
      <p:origin x="0" y="0"/>
    </p:cViewPr>
  </p:notesTextViewPr>
  <p:notesViewPr>
    <p:cSldViewPr snapToGrid="0">
      <p:cViewPr varScale="1">
        <p:scale>
          <a:sx n="63" d="100"/>
          <a:sy n="63" d="100"/>
        </p:scale>
        <p:origin x="3768" y="192"/>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0" Type="http://schemas.openxmlformats.org/officeDocument/2006/relationships/tags" Target="tags/tag47.xml"/><Relationship Id="rId2" Type="http://schemas.openxmlformats.org/officeDocument/2006/relationships/theme" Target="theme/theme1.xml"/><Relationship Id="rId19" Type="http://schemas.microsoft.com/office/2018/10/relationships/authors" Targe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B48576-0C9D-AF45-82D6-095BF40B0245}" type="datetimeFigureOut">
              <a:rPr kumimoji="1" lang="zh-CN" altLang="en-US" smtClean="0"/>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AE9426-9B41-8742-B8CE-8FF187575686}"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19305D-5A59-BD4F-98F0-F006B7F0F4EB}"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86239-0B6F-C243-B4B5-3974DCAB0C0F}"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Good afternoon. I’m Kai Huang from Southeast University. Today I’ll present FreeProbe, our approach to low-overhead runtime observability for high-performance user-space systems. The key idea is simple: decide whether to sample before paying the interception cost.</a:t>
            </a:r>
            <a:endParaRPr kumimoji="1" lang="zh-CN" altLang="en-US"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Finally, we isolate the effect of fast thread indexing. We compare the fs-register design with a baseline that uses pthread_getspecific on VPP ipv6-rewrite. Removing the TLS API call and indexing the per-thread counter directly improves performance by 31.03 percent. </a:t>
            </a:r>
            <a:endParaRPr lang="zh-CN" altLang="en-US"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Thank you for your attention! I'm happy to take any questions.</a:t>
            </a:r>
            <a:endParaRPr lang="en-US" altLang="zh-CN" dirty="0"/>
          </a:p>
          <a:p>
            <a:r>
              <a:rPr lang="en-US" altLang="zh-CN" dirty="0"/>
              <a:t>Q1. Why can't Bpftime simply move the sampling decision earlier?</a:t>
            </a:r>
            <a:endParaRPr lang="en-US" altLang="zh-CN" dirty="0"/>
          </a:p>
          <a:p>
            <a:r>
              <a:rPr lang="en-US" altLang="zh-CN" dirty="0"/>
              <a:t>A1:Because in Bpftime, sampling happens after context saving and runtime transfer. Even a sampling miss still pays the interception cost. FreeProbe makes the decision before these steps.</a:t>
            </a:r>
            <a:endParaRPr lang="en-US" altLang="zh-CN" dirty="0"/>
          </a:p>
          <a:p>
            <a:endParaRPr lang="en-US" altLang="zh-CN" dirty="0"/>
          </a:p>
          <a:p>
            <a:r>
              <a:rPr lang="en-US" altLang="zh-CN" dirty="0"/>
              <a:t>Q2. Does early sampling affect correctness?</a:t>
            </a:r>
            <a:endParaRPr lang="en-US" altLang="zh-CN" dirty="0"/>
          </a:p>
          <a:p>
            <a:r>
              <a:rPr lang="en-US" altLang="zh-CN" dirty="0"/>
              <a:t>A2:No. It only changes when the sampling decision is made. Sampled events follow the original path, while non-sampled events are skipped as intended.</a:t>
            </a:r>
            <a:endParaRPr lang="en-US" altLang="zh-CN" dirty="0"/>
          </a:p>
          <a:p>
            <a:endParaRPr lang="en-US" altLang="zh-CN" dirty="0"/>
          </a:p>
          <a:p>
            <a:r>
              <a:rPr lang="en-US" altLang="zh-CN" dirty="0"/>
              <a:t>Q3. Why not use pthread_getspecific?</a:t>
            </a:r>
            <a:endParaRPr lang="en-US" altLang="zh-CN" dirty="0"/>
          </a:p>
          <a:p>
            <a:r>
              <a:rPr lang="en-US" altLang="zh-CN" dirty="0"/>
              <a:t>A3:It adds a TLS function call on the hot path. FreeProbe reads the thread ID directly from the fs register and indexes the per-thread counter with lower overhead.</a:t>
            </a:r>
            <a:endParaRPr lang="en-US" altLang="zh-CN" dirty="0"/>
          </a:p>
          <a:p>
            <a:endParaRPr lang="en-US" altLang="zh-CN" dirty="0"/>
          </a:p>
          <a:p>
            <a:r>
              <a:rPr lang="en-US" altLang="zh-CN" dirty="0"/>
              <a:t>Q4. Can FreeProbe be applied to other frameworks?</a:t>
            </a:r>
            <a:endParaRPr lang="en-US" altLang="zh-CN" dirty="0"/>
          </a:p>
          <a:p>
            <a:r>
              <a:rPr lang="en-US" altLang="zh-CN" dirty="0"/>
              <a:t>A4:Yes. The core ideas—early sampling and per-thread counter isolation—are general and can be integrated into other DBI frameworks with similar trampolines.</a:t>
            </a:r>
            <a:endParaRPr lang="en-US" altLang="zh-CN" dirty="0"/>
          </a:p>
          <a:p>
            <a:endParaRPr lang="en-US" altLang="zh-CN" dirty="0"/>
          </a:p>
          <a:p>
            <a:r>
              <a:rPr lang="en-US" altLang="zh-CN" dirty="0"/>
              <a:t>Q5. What is the main limitation of FreeProbe?</a:t>
            </a:r>
            <a:endParaRPr lang="en-US" altLang="zh-CN" dirty="0"/>
          </a:p>
          <a:p>
            <a:r>
              <a:rPr lang="en-US" altLang="zh-CN" dirty="0"/>
              <a:t>A5:FreeProbe is built upon sampling-based observability. While this de_x0002_sign significantly reduces instrumentation overhead, it also inherits the inherent limitations of sampling techniques.</a:t>
            </a:r>
            <a:endParaRPr lang="en-US" altLang="zh-CN" dirty="0"/>
          </a:p>
          <a:p>
            <a:endParaRPr lang="en-US" altLang="zh-CN" dirty="0"/>
          </a:p>
          <a:p>
            <a:r>
              <a:rPr lang="en-US" altLang="zh-CN" dirty="0"/>
              <a:t>I'd be happy to discuss more details after the session.</a:t>
            </a:r>
            <a:endParaRPr lang="en-US" altLang="zh-CN"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High-performance systems increasingly move critical work into user space. Examples include DPDK and VPP for networking, SPDK for storage, Redis, and distributed learning systems. These systems are optimized continuously, and that process depends on runtime metrics. Without visibility into the hot path, we cannot identify the right optimization.</a:t>
            </a:r>
            <a:endParaRPr lang="zh-CN" altLang="en-US"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We use two broad classes of metrics. Infrastructure metrics, such as performance counters and scheduler statistics, are easy to collect but give only a coarse-grained view. Internal metrics, such as per-function latency, invocation frequency, and queueing delay, reveal where time is actually spent. They are much more actionable, but also much harder to expose.</a:t>
            </a:r>
            <a:endParaRPr lang="zh-CN" altLang="en-US"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There are two common ways to obtain internal metrics. Static instrumentation runs inline and is fast, but it requires source changes, rebuilding, and substantial engineering effort. Prior work needed more than six thousand lines for NF-Graph, and our own VPP tuning work required about one thousand lines. Runtime instrumentation is easier to deploy, using Uprobe or Bpftime, but the interception path becomes expensive for microsecond-scale functions.</a:t>
            </a:r>
            <a:endParaRPr lang="zh-CN" altLang="en-US"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Sampling appears to solve the overhead problem, but existing tools sample too late. With Uprobe, we first trap into the kernel and cross the user–kernel boundary. With Bpftime, we still jump to the user-space runtime and preserve the execution context. Only then does the eBPF handler decide whether to keep the event. So a sampling miss avoids collection work, but not interception work.</a:t>
            </a:r>
            <a:endParaRPr lang="en-US" altLang="zh-CN"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FreeProbe moves that decision to the beginning of the trampoline. It builds on Bpftime and Frida, while keeping eBPF as the programmable collection module. On a sampling miss, execution returns directly to the application. We avoid context saving, the indirect jump, and eBPF execution. On a hit, the normal instrumentation path is preserved. The second design component isolates sampling counters across threads.</a:t>
            </a:r>
            <a:endParaRPr lang="zh-CN" altLang="en-US"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There are two implementation details. First, context-free sampling is inserted before context preservation and control transfer, so non-sampled events bypass the expensive path entirely. Second, a shared counter would introduce races and sampling bias. A conventional TLS lookup through pthread_getspecific also adds a function call to the hot path. Instead, FreeProbe stores counters in the probe context, reads the thread identifier through the fs register on x86 Linux, and indexes the per-thread counter directly. </a:t>
            </a:r>
            <a:endParaRPr lang="zh-CN" altLang="en-US"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We evaluate FreeProbe on VPP. Here the target is ipv6-rewrite, whose baseline execution time is about 1.48 microseconds. The bars show interception time, and the lines show throughput drop as the sampling rate increases. Uprobe and Bpftime both pay a large fixed cost because sampling occurs inside the eBPF program. At a one-percent sampling rate, FreeProbe adds only 1.83 percent overhead—98.60 percent below Uprobe and 94.68 percent below Bpftime.</a:t>
            </a:r>
            <a:endParaRPr lang="zh-CN" altLang="en-US"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sz="1200">
                <a:latin typeface="Arial" panose="020B0604020202020204"/>
                <a:ea typeface="Arial" panose="020B0604020202020204"/>
                <a:cs typeface="Arial" panose="020B0604020202020204"/>
              </a:rPr>
              <a:t>Next, we fix the sampling rate at five percent and vary the target-function duration across five VPP nodes. As functions become shorter, the fixed interception cost dominates Uprobe and Bpftime. For the shortest node, ip4-drop, their throughput loss reaches 74 and 40 percent. FreeProbe limits the loss to about 10 percent because only sampled events pay for context preservation. This shows that the design remains practical at fine granularity.</a:t>
            </a:r>
            <a:endParaRPr lang="zh-CN" altLang="en-US" dirty="0"/>
          </a:p>
        </p:txBody>
      </p:sp>
      <p:sp>
        <p:nvSpPr>
          <p:cNvPr id="4" name="灯片编号占位符 3"/>
          <p:cNvSpPr>
            <a:spLocks noGrp="1"/>
          </p:cNvSpPr>
          <p:nvPr>
            <p:ph type="sldNum" sz="quarter" idx="5"/>
          </p:nvPr>
        </p:nvSpPr>
        <p:spPr/>
        <p:txBody>
          <a:bodyPr/>
          <a:lstStyle/>
          <a:p>
            <a:fld id="{5FE86239-0B6F-C243-B4B5-3974DCAB0C0F}"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b="1"/>
            </a:lvl1pPr>
          </a:lstStyle>
          <a:p>
            <a:r>
              <a:rPr lang="zh-CN" altLang="en-US"/>
              <a:t>单击此处编辑母版标题样式</a:t>
            </a:r>
            <a:endParaRPr lang="en-US"/>
          </a:p>
        </p:txBody>
      </p:sp>
      <p:sp>
        <p:nvSpPr>
          <p:cNvPr id="3" name="Subtitle 2"/>
          <p:cNvSpPr>
            <a:spLocks noGrp="1"/>
          </p:cNvSpPr>
          <p:nvPr>
            <p:ph type="subTitle" idx="1"/>
          </p:nvPr>
        </p:nvSpPr>
        <p:spPr>
          <a:xfrm>
            <a:off x="1524000" y="4026434"/>
            <a:ext cx="9144000" cy="1655762"/>
          </a:xfrm>
        </p:spPr>
        <p:txBody>
          <a:bodyPr/>
          <a:lstStyle>
            <a:lvl1pPr marL="0" indent="0" algn="ctr">
              <a:buNone/>
              <a:defRPr sz="2400">
                <a:latin typeface="+mj-ea"/>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a:p>
        </p:txBody>
      </p:sp>
      <p:sp>
        <p:nvSpPr>
          <p:cNvPr id="7" name="矩形 6"/>
          <p:cNvSpPr/>
          <p:nvPr userDrawn="1"/>
        </p:nvSpPr>
        <p:spPr>
          <a:xfrm>
            <a:off x="838201" y="3722161"/>
            <a:ext cx="10624931" cy="9207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800"/>
          </a:p>
        </p:txBody>
      </p:sp>
      <p:pic>
        <p:nvPicPr>
          <p:cNvPr id="8" name="Picture 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068580" y="225425"/>
            <a:ext cx="2808312" cy="93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p:nvPr/>
        </p:nvPicPr>
        <p:blipFill>
          <a:blip r:embed="rId3"/>
          <a:srcRect t="16134" b="13458"/>
          <a:stretch>
            <a:fillRect/>
          </a:stretch>
        </p:blipFill>
        <p:spPr>
          <a:xfrm>
            <a:off x="4185285" y="225425"/>
            <a:ext cx="1590040" cy="111950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Date Placeholder 3"/>
          <p:cNvSpPr>
            <a:spLocks noGrp="1"/>
          </p:cNvSpPr>
          <p:nvPr>
            <p:ph type="dt" sz="half" idx="10"/>
          </p:nvPr>
        </p:nvSpPr>
        <p:spPr/>
        <p:txBody>
          <a:bodyPr/>
          <a:lstStyle/>
          <a:p>
            <a:fld id="{FEDC3ECB-9D51-8B42-B1D3-9E3C0C178164}" type="datetime1">
              <a:rPr kumimoji="1" lang="zh-CN" altLang="en-US" smtClean="0"/>
            </a:fld>
            <a:endParaRPr kumimoji="1" lang="zh-CN" altLang="en-US"/>
          </a:p>
        </p:txBody>
      </p:sp>
      <p:sp>
        <p:nvSpPr>
          <p:cNvPr id="5" name="Footer Placeholder 4"/>
          <p:cNvSpPr>
            <a:spLocks noGrp="1"/>
          </p:cNvSpPr>
          <p:nvPr>
            <p:ph type="ftr" sz="quarter" idx="11"/>
          </p:nvPr>
        </p:nvSpPr>
        <p:spPr/>
        <p:txBody>
          <a:bodyPr/>
          <a:lstStyle/>
          <a:p>
            <a:r>
              <a:rPr kumimoji="1" lang="zh-CN" altLang="en-US" dirty="0"/>
              <a:t>东南大学 </a:t>
            </a:r>
            <a:r>
              <a:rPr kumimoji="1" lang="en-US" altLang="zh-CN" dirty="0"/>
              <a:t>– </a:t>
            </a:r>
            <a:r>
              <a:rPr kumimoji="1" lang="zh-CN" altLang="en-US" dirty="0">
                <a:sym typeface="+mn-ea"/>
              </a:rPr>
              <a:t>黄锴</a:t>
            </a:r>
            <a:endParaRPr kumimoji="1" lang="zh-CN" altLang="en-US" dirty="0"/>
          </a:p>
        </p:txBody>
      </p:sp>
      <p:sp>
        <p:nvSpPr>
          <p:cNvPr id="6" name="Slide Number Placeholder 5"/>
          <p:cNvSpPr>
            <a:spLocks noGrp="1"/>
          </p:cNvSpPr>
          <p:nvPr>
            <p:ph type="sldNum" sz="quarter" idx="12"/>
          </p:nvPr>
        </p:nvSpPr>
        <p:spPr/>
        <p:txBody>
          <a:bodyPr/>
          <a:lstStyle/>
          <a:p>
            <a:fld id="{2155A5DA-8709-B54F-9F9B-E4897E126C40}" type="slidenum">
              <a:rPr kumimoji="1" lang="zh-CN" altLang="en-US" smtClean="0"/>
            </a:fld>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Date Placeholder 3"/>
          <p:cNvSpPr>
            <a:spLocks noGrp="1"/>
          </p:cNvSpPr>
          <p:nvPr>
            <p:ph type="dt" sz="half" idx="10"/>
          </p:nvPr>
        </p:nvSpPr>
        <p:spPr/>
        <p:txBody>
          <a:bodyPr/>
          <a:lstStyle/>
          <a:p>
            <a:fld id="{2D4C92AE-3B88-C240-9FDD-9B0EBCEF9995}" type="datetime1">
              <a:rPr kumimoji="1" lang="zh-CN" altLang="en-US" smtClean="0"/>
            </a:fld>
            <a:endParaRPr kumimoji="1" lang="zh-CN" altLang="en-US"/>
          </a:p>
        </p:txBody>
      </p:sp>
      <p:sp>
        <p:nvSpPr>
          <p:cNvPr id="5" name="Footer Placeholder 4"/>
          <p:cNvSpPr>
            <a:spLocks noGrp="1"/>
          </p:cNvSpPr>
          <p:nvPr>
            <p:ph type="ftr" sz="quarter" idx="11"/>
          </p:nvPr>
        </p:nvSpPr>
        <p:spPr/>
        <p:txBody>
          <a:bodyPr/>
          <a:lstStyle/>
          <a:p>
            <a:r>
              <a:rPr kumimoji="1" lang="zh-CN" altLang="en-US" dirty="0"/>
              <a:t>东南大学 </a:t>
            </a:r>
            <a:r>
              <a:rPr kumimoji="1" lang="en-US" altLang="zh-CN" dirty="0"/>
              <a:t>– </a:t>
            </a:r>
            <a:r>
              <a:rPr kumimoji="1" lang="zh-CN" altLang="en-US" dirty="0">
                <a:sym typeface="+mn-ea"/>
              </a:rPr>
              <a:t>黄锴</a:t>
            </a:r>
            <a:endParaRPr kumimoji="1" lang="zh-CN" altLang="en-US" dirty="0"/>
          </a:p>
        </p:txBody>
      </p:sp>
      <p:sp>
        <p:nvSpPr>
          <p:cNvPr id="6" name="Slide Number Placeholder 5"/>
          <p:cNvSpPr>
            <a:spLocks noGrp="1"/>
          </p:cNvSpPr>
          <p:nvPr>
            <p:ph type="sldNum" sz="quarter" idx="12"/>
          </p:nvPr>
        </p:nvSpPr>
        <p:spPr/>
        <p:txBody>
          <a:bodyPr/>
          <a:lstStyle/>
          <a:p>
            <a:fld id="{2155A5DA-8709-B54F-9F9B-E4897E126C40}" type="slidenum">
              <a:rPr kumimoji="1" lang="zh-CN" altLang="en-US" smtClean="0"/>
            </a:fld>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61809"/>
            <a:ext cx="10515600" cy="1325563"/>
          </a:xfrm>
        </p:spPr>
        <p:txBody>
          <a:bodyPr>
            <a:normAutofit/>
          </a:bodyPr>
          <a:lstStyle>
            <a:lvl1pPr>
              <a:defRPr sz="4000" b="1"/>
            </a:lvl1pPr>
          </a:lstStyle>
          <a:p>
            <a:r>
              <a:rPr lang="zh-CN" altLang="en-US"/>
              <a:t>单击此处编辑母版标题样式</a:t>
            </a:r>
            <a:endParaRPr lang="en-US"/>
          </a:p>
        </p:txBody>
      </p:sp>
      <p:sp>
        <p:nvSpPr>
          <p:cNvPr id="3" name="Content Placeholder 2"/>
          <p:cNvSpPr>
            <a:spLocks noGrp="1"/>
          </p:cNvSpPr>
          <p:nvPr>
            <p:ph idx="1"/>
          </p:nvPr>
        </p:nvSpPr>
        <p:spPr>
          <a:xfrm>
            <a:off x="838200" y="1163152"/>
            <a:ext cx="10515600" cy="4351338"/>
          </a:xfrm>
        </p:spPr>
        <p:txBody>
          <a:bodyPr/>
          <a:lstStyle>
            <a:lvl1pPr>
              <a:defRPr>
                <a:latin typeface="微软雅黑" panose="020B0503020204020204" pitchFamily="34" charset="-122"/>
                <a:ea typeface="微软雅黑" panose="020B0503020204020204" pitchFamily="34" charset="-122"/>
              </a:defRPr>
            </a:lvl1pPr>
            <a:lvl2pPr>
              <a:defRPr>
                <a:latin typeface="微软雅黑" panose="020B0503020204020204" pitchFamily="34" charset="-122"/>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8" name="矩形 7"/>
          <p:cNvSpPr>
            <a:spLocks noChangeArrowheads="1"/>
          </p:cNvSpPr>
          <p:nvPr userDrawn="1"/>
        </p:nvSpPr>
        <p:spPr bwMode="auto">
          <a:xfrm>
            <a:off x="0" y="6786591"/>
            <a:ext cx="12192000" cy="71437"/>
          </a:xfrm>
          <a:prstGeom prst="rect">
            <a:avLst/>
          </a:prstGeom>
          <a:solidFill>
            <a:schemeClr val="accent1">
              <a:lumMod val="75000"/>
            </a:schemeClr>
          </a:solidFill>
          <a:ln w="25400" algn="ctr">
            <a:noFill/>
            <a:miter lim="800000"/>
          </a:ln>
        </p:spPr>
        <p:txBody>
          <a:bodyPr anchor="ctr"/>
          <a:lstStyle/>
          <a:p>
            <a:pPr fontAlgn="auto">
              <a:spcBef>
                <a:spcPts val="0"/>
              </a:spcBef>
              <a:spcAft>
                <a:spcPts val="0"/>
              </a:spcAft>
              <a:defRPr/>
            </a:pPr>
            <a:endParaRPr lang="zh-CN" altLang="en-US" sz="2100">
              <a:solidFill>
                <a:schemeClr val="lt1"/>
              </a:solidFill>
              <a:latin typeface="+mn-lt"/>
              <a:ea typeface="+mn-ea"/>
            </a:endParaRPr>
          </a:p>
        </p:txBody>
      </p:sp>
      <p:cxnSp>
        <p:nvCxnSpPr>
          <p:cNvPr id="9" name="直线连接符 8"/>
          <p:cNvCxnSpPr/>
          <p:nvPr userDrawn="1"/>
        </p:nvCxnSpPr>
        <p:spPr>
          <a:xfrm>
            <a:off x="838200" y="948367"/>
            <a:ext cx="10515600" cy="0"/>
          </a:xfrm>
          <a:prstGeom prst="line">
            <a:avLst/>
          </a:prstGeom>
        </p:spPr>
        <p:style>
          <a:lnRef idx="1">
            <a:schemeClr val="accent3"/>
          </a:lnRef>
          <a:fillRef idx="0">
            <a:schemeClr val="accent3"/>
          </a:fillRef>
          <a:effectRef idx="0">
            <a:schemeClr val="accent3"/>
          </a:effectRef>
          <a:fontRef idx="minor">
            <a:schemeClr val="tx1"/>
          </a:fontRef>
        </p:style>
      </p:cxnSp>
      <p:sp>
        <p:nvSpPr>
          <p:cNvPr id="10" name="矩形 9"/>
          <p:cNvSpPr/>
          <p:nvPr userDrawn="1"/>
        </p:nvSpPr>
        <p:spPr>
          <a:xfrm>
            <a:off x="616778" y="253578"/>
            <a:ext cx="221428" cy="69479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350"/>
          </a:p>
        </p:txBody>
      </p:sp>
      <p:sp>
        <p:nvSpPr>
          <p:cNvPr id="17" name="日期占位符 16"/>
          <p:cNvSpPr>
            <a:spLocks noGrp="1"/>
          </p:cNvSpPr>
          <p:nvPr>
            <p:ph type="dt" sz="half" idx="10"/>
          </p:nvPr>
        </p:nvSpPr>
        <p:spPr>
          <a:xfrm>
            <a:off x="838200" y="6387364"/>
            <a:ext cx="2743200" cy="365125"/>
          </a:xfrm>
        </p:spPr>
        <p:txBody>
          <a:bodyPr/>
          <a:lstStyle/>
          <a:p>
            <a:fld id="{824A4BE1-4C84-154B-AEE0-E5FD0AFC625D}" type="datetime1">
              <a:rPr kumimoji="1" lang="zh-CN" altLang="en-US" smtClean="0"/>
            </a:fld>
            <a:endParaRPr kumimoji="1" lang="zh-CN" altLang="en-US"/>
          </a:p>
        </p:txBody>
      </p:sp>
      <p:sp>
        <p:nvSpPr>
          <p:cNvPr id="18" name="页脚占位符 17"/>
          <p:cNvSpPr>
            <a:spLocks noGrp="1"/>
          </p:cNvSpPr>
          <p:nvPr>
            <p:ph type="ftr" sz="quarter" idx="11"/>
          </p:nvPr>
        </p:nvSpPr>
        <p:spPr>
          <a:xfrm>
            <a:off x="4038600" y="6387364"/>
            <a:ext cx="4114800" cy="365125"/>
          </a:xfrm>
        </p:spPr>
        <p:txBody>
          <a:bodyPr/>
          <a:lstStyle/>
          <a:p>
            <a:r>
              <a:rPr kumimoji="1" lang="zh-CN" altLang="en-US" dirty="0"/>
              <a:t>东南大学 </a:t>
            </a:r>
            <a:r>
              <a:rPr kumimoji="1" lang="en-US" altLang="zh-CN" dirty="0"/>
              <a:t>– </a:t>
            </a:r>
            <a:r>
              <a:rPr kumimoji="1" lang="zh-CN" altLang="en-US" dirty="0"/>
              <a:t>黄锴</a:t>
            </a:r>
            <a:endParaRPr kumimoji="1" lang="zh-CN" altLang="en-US" dirty="0"/>
          </a:p>
        </p:txBody>
      </p:sp>
      <p:sp>
        <p:nvSpPr>
          <p:cNvPr id="19" name="灯片编号占位符 18"/>
          <p:cNvSpPr>
            <a:spLocks noGrp="1"/>
          </p:cNvSpPr>
          <p:nvPr>
            <p:ph type="sldNum" sz="quarter" idx="12"/>
          </p:nvPr>
        </p:nvSpPr>
        <p:spPr>
          <a:xfrm>
            <a:off x="8610600" y="6387364"/>
            <a:ext cx="2743200" cy="365125"/>
          </a:xfrm>
        </p:spPr>
        <p:txBody>
          <a:bodyPr/>
          <a:lstStyle/>
          <a:p>
            <a:fld id="{2155A5DA-8709-B54F-9F9B-E4897E126C40}" type="slidenum">
              <a:rPr kumimoji="1" lang="zh-CN" altLang="en-US" smtClean="0"/>
            </a:fld>
            <a:r>
              <a:rPr kumimoji="1" lang="en-US" altLang="zh-CN" dirty="0"/>
              <a:t>/16</a:t>
            </a:r>
            <a:endParaRPr kumimoji="1" lang="zh-CN" altLang="en-US" dirty="0"/>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A4D97CB4-5E7A-3647-87F7-98A3714C6436}" type="datetime1">
              <a:rPr kumimoji="1" lang="zh-CN" altLang="en-US" smtClean="0"/>
            </a:fld>
            <a:endParaRPr kumimoji="1" lang="zh-CN" altLang="en-US"/>
          </a:p>
        </p:txBody>
      </p:sp>
      <p:sp>
        <p:nvSpPr>
          <p:cNvPr id="5" name="Footer Placeholder 4"/>
          <p:cNvSpPr>
            <a:spLocks noGrp="1"/>
          </p:cNvSpPr>
          <p:nvPr>
            <p:ph type="ftr" sz="quarter" idx="11"/>
          </p:nvPr>
        </p:nvSpPr>
        <p:spPr/>
        <p:txBody>
          <a:bodyPr/>
          <a:lstStyle/>
          <a:p>
            <a:r>
              <a:rPr kumimoji="1" lang="zh-CN" altLang="en-US" dirty="0"/>
              <a:t>东南大学 </a:t>
            </a:r>
            <a:r>
              <a:rPr kumimoji="1" lang="en-US" altLang="zh-CN" dirty="0"/>
              <a:t>– </a:t>
            </a:r>
            <a:r>
              <a:rPr kumimoji="1" lang="zh-CN" altLang="en-US" dirty="0"/>
              <a:t>黄锴</a:t>
            </a:r>
            <a:endParaRPr kumimoji="1" lang="zh-CN" altLang="en-US" dirty="0"/>
          </a:p>
        </p:txBody>
      </p:sp>
      <p:sp>
        <p:nvSpPr>
          <p:cNvPr id="6" name="Slide Number Placeholder 5"/>
          <p:cNvSpPr>
            <a:spLocks noGrp="1"/>
          </p:cNvSpPr>
          <p:nvPr>
            <p:ph type="sldNum" sz="quarter" idx="12"/>
          </p:nvPr>
        </p:nvSpPr>
        <p:spPr/>
        <p:txBody>
          <a:bodyPr/>
          <a:lstStyle/>
          <a:p>
            <a:fld id="{2155A5DA-8709-B54F-9F9B-E4897E126C40}" type="slidenum">
              <a:rPr kumimoji="1" lang="zh-CN" altLang="en-US" smtClean="0"/>
            </a:fld>
            <a:endParaRPr kumimoji="1" lang="zh-CN" altLang="en-US" dirty="0"/>
          </a:p>
        </p:txBody>
      </p:sp>
      <p:pic>
        <p:nvPicPr>
          <p:cNvPr id="7" name="Picture 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9564" y="136525"/>
            <a:ext cx="2808312" cy="93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5" name="Date Placeholder 4"/>
          <p:cNvSpPr>
            <a:spLocks noGrp="1"/>
          </p:cNvSpPr>
          <p:nvPr>
            <p:ph type="dt" sz="half" idx="10"/>
          </p:nvPr>
        </p:nvSpPr>
        <p:spPr/>
        <p:txBody>
          <a:bodyPr/>
          <a:lstStyle/>
          <a:p>
            <a:fld id="{DD277DF8-C081-C44A-9FB1-3A268406972C}" type="datetime1">
              <a:rPr kumimoji="1" lang="zh-CN" altLang="en-US" smtClean="0"/>
            </a:fld>
            <a:endParaRPr kumimoji="1" lang="zh-CN" altLang="en-US"/>
          </a:p>
        </p:txBody>
      </p:sp>
      <p:sp>
        <p:nvSpPr>
          <p:cNvPr id="6" name="Footer Placeholder 5"/>
          <p:cNvSpPr>
            <a:spLocks noGrp="1"/>
          </p:cNvSpPr>
          <p:nvPr>
            <p:ph type="ftr" sz="quarter" idx="11"/>
          </p:nvPr>
        </p:nvSpPr>
        <p:spPr/>
        <p:txBody>
          <a:bodyPr/>
          <a:lstStyle/>
          <a:p>
            <a:r>
              <a:rPr kumimoji="1" lang="zh-CN" altLang="en-US" dirty="0"/>
              <a:t>东南大学 </a:t>
            </a:r>
            <a:r>
              <a:rPr kumimoji="1" lang="en-US" altLang="zh-CN" dirty="0"/>
              <a:t>– </a:t>
            </a:r>
            <a:r>
              <a:rPr kumimoji="1" lang="zh-CN" altLang="en-US" dirty="0"/>
              <a:t>黄锴</a:t>
            </a:r>
            <a:endParaRPr kumimoji="1" lang="zh-CN" altLang="en-US" dirty="0"/>
          </a:p>
        </p:txBody>
      </p:sp>
      <p:sp>
        <p:nvSpPr>
          <p:cNvPr id="7" name="Slide Number Placeholder 6"/>
          <p:cNvSpPr>
            <a:spLocks noGrp="1"/>
          </p:cNvSpPr>
          <p:nvPr>
            <p:ph type="sldNum" sz="quarter" idx="12"/>
          </p:nvPr>
        </p:nvSpPr>
        <p:spPr/>
        <p:txBody>
          <a:bodyPr/>
          <a:lstStyle/>
          <a:p>
            <a:fld id="{2155A5DA-8709-B54F-9F9B-E4897E126C40}" type="slidenum">
              <a:rPr kumimoji="1" lang="zh-CN" altLang="en-US" smtClean="0"/>
            </a:fld>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7" name="Date Placeholder 6"/>
          <p:cNvSpPr>
            <a:spLocks noGrp="1"/>
          </p:cNvSpPr>
          <p:nvPr>
            <p:ph type="dt" sz="half" idx="10"/>
          </p:nvPr>
        </p:nvSpPr>
        <p:spPr/>
        <p:txBody>
          <a:bodyPr/>
          <a:lstStyle/>
          <a:p>
            <a:fld id="{76D4896E-F5B5-5142-8DD8-385BCF33F0B7}" type="datetime1">
              <a:rPr kumimoji="1" lang="zh-CN" altLang="en-US" smtClean="0"/>
            </a:fld>
            <a:endParaRPr kumimoji="1" lang="zh-CN" altLang="en-US"/>
          </a:p>
        </p:txBody>
      </p:sp>
      <p:sp>
        <p:nvSpPr>
          <p:cNvPr id="8" name="Footer Placeholder 7"/>
          <p:cNvSpPr>
            <a:spLocks noGrp="1"/>
          </p:cNvSpPr>
          <p:nvPr>
            <p:ph type="ftr" sz="quarter" idx="11"/>
          </p:nvPr>
        </p:nvSpPr>
        <p:spPr/>
        <p:txBody>
          <a:bodyPr/>
          <a:lstStyle/>
          <a:p>
            <a:r>
              <a:rPr kumimoji="1" lang="zh-CN" altLang="en-US" dirty="0"/>
              <a:t>东南大学 </a:t>
            </a:r>
            <a:r>
              <a:rPr kumimoji="1" lang="en-US" altLang="zh-CN" dirty="0"/>
              <a:t>– </a:t>
            </a:r>
            <a:r>
              <a:rPr kumimoji="1" lang="zh-CN" altLang="en-US" dirty="0">
                <a:sym typeface="+mn-ea"/>
              </a:rPr>
              <a:t>黄锴</a:t>
            </a:r>
            <a:endParaRPr kumimoji="1" lang="zh-CN" altLang="en-US" dirty="0"/>
          </a:p>
        </p:txBody>
      </p:sp>
      <p:sp>
        <p:nvSpPr>
          <p:cNvPr id="9" name="Slide Number Placeholder 8"/>
          <p:cNvSpPr>
            <a:spLocks noGrp="1"/>
          </p:cNvSpPr>
          <p:nvPr>
            <p:ph type="sldNum" sz="quarter" idx="12"/>
          </p:nvPr>
        </p:nvSpPr>
        <p:spPr/>
        <p:txBody>
          <a:bodyPr/>
          <a:lstStyle/>
          <a:p>
            <a:fld id="{2155A5DA-8709-B54F-9F9B-E4897E126C40}" type="slidenum">
              <a:rPr kumimoji="1" lang="zh-CN" altLang="en-US" smtClean="0"/>
            </a:fld>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B8135089-A43B-9842-88FE-45BE3C266E32}" type="datetime1">
              <a:rPr kumimoji="1" lang="zh-CN" altLang="en-US" smtClean="0"/>
            </a:fld>
            <a:endParaRPr kumimoji="1" lang="zh-CN" altLang="en-US"/>
          </a:p>
        </p:txBody>
      </p:sp>
      <p:sp>
        <p:nvSpPr>
          <p:cNvPr id="4" name="Footer Placeholder 3"/>
          <p:cNvSpPr>
            <a:spLocks noGrp="1"/>
          </p:cNvSpPr>
          <p:nvPr>
            <p:ph type="ftr" sz="quarter" idx="11"/>
          </p:nvPr>
        </p:nvSpPr>
        <p:spPr/>
        <p:txBody>
          <a:bodyPr/>
          <a:lstStyle/>
          <a:p>
            <a:r>
              <a:rPr kumimoji="1" lang="zh-CN" altLang="en-US" dirty="0"/>
              <a:t>东南大学 </a:t>
            </a:r>
            <a:r>
              <a:rPr kumimoji="1" lang="en-US" altLang="zh-CN" dirty="0"/>
              <a:t>– </a:t>
            </a:r>
            <a:r>
              <a:rPr kumimoji="1" lang="zh-CN" altLang="en-US" dirty="0">
                <a:sym typeface="+mn-ea"/>
              </a:rPr>
              <a:t>黄锴</a:t>
            </a:r>
            <a:endParaRPr kumimoji="1" lang="zh-CN" altLang="en-US" dirty="0"/>
          </a:p>
        </p:txBody>
      </p:sp>
      <p:sp>
        <p:nvSpPr>
          <p:cNvPr id="5" name="Slide Number Placeholder 4"/>
          <p:cNvSpPr>
            <a:spLocks noGrp="1"/>
          </p:cNvSpPr>
          <p:nvPr>
            <p:ph type="sldNum" sz="quarter" idx="12"/>
          </p:nvPr>
        </p:nvSpPr>
        <p:spPr/>
        <p:txBody>
          <a:bodyPr/>
          <a:lstStyle/>
          <a:p>
            <a:fld id="{2155A5DA-8709-B54F-9F9B-E4897E126C40}" type="slidenum">
              <a:rPr kumimoji="1" lang="zh-CN" altLang="en-US" smtClean="0"/>
            </a:fld>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5AE1F7-6996-3443-9ED5-597C3EBAD3CC}" type="datetime1">
              <a:rPr kumimoji="1" lang="zh-CN" altLang="en-US" smtClean="0"/>
            </a:fld>
            <a:endParaRPr kumimoji="1" lang="zh-CN" altLang="en-US"/>
          </a:p>
        </p:txBody>
      </p:sp>
      <p:sp>
        <p:nvSpPr>
          <p:cNvPr id="3" name="Footer Placeholder 2"/>
          <p:cNvSpPr>
            <a:spLocks noGrp="1"/>
          </p:cNvSpPr>
          <p:nvPr>
            <p:ph type="ftr" sz="quarter" idx="11"/>
          </p:nvPr>
        </p:nvSpPr>
        <p:spPr/>
        <p:txBody>
          <a:bodyPr/>
          <a:lstStyle/>
          <a:p>
            <a:r>
              <a:rPr kumimoji="1" lang="zh-CN" altLang="en-US" dirty="0"/>
              <a:t>东南大学 </a:t>
            </a:r>
            <a:r>
              <a:rPr kumimoji="1" lang="en-US" altLang="zh-CN" dirty="0"/>
              <a:t>– </a:t>
            </a:r>
            <a:r>
              <a:rPr kumimoji="1" lang="zh-CN" altLang="en-US" dirty="0">
                <a:sym typeface="+mn-ea"/>
              </a:rPr>
              <a:t>黄锴</a:t>
            </a:r>
            <a:endParaRPr kumimoji="1" lang="zh-CN" altLang="en-US" dirty="0"/>
          </a:p>
        </p:txBody>
      </p:sp>
      <p:sp>
        <p:nvSpPr>
          <p:cNvPr id="4" name="Slide Number Placeholder 3"/>
          <p:cNvSpPr>
            <a:spLocks noGrp="1"/>
          </p:cNvSpPr>
          <p:nvPr>
            <p:ph type="sldNum" sz="quarter" idx="12"/>
          </p:nvPr>
        </p:nvSpPr>
        <p:spPr/>
        <p:txBody>
          <a:bodyPr/>
          <a:lstStyle/>
          <a:p>
            <a:fld id="{2155A5DA-8709-B54F-9F9B-E4897E126C40}" type="slidenum">
              <a:rPr kumimoji="1" lang="zh-CN" altLang="en-US" smtClean="0"/>
            </a:fld>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274A2B11-C583-BD4B-9C8C-81A667FEB5FC}" type="datetime1">
              <a:rPr kumimoji="1" lang="zh-CN" altLang="en-US" smtClean="0"/>
            </a:fld>
            <a:endParaRPr kumimoji="1" lang="zh-CN" altLang="en-US"/>
          </a:p>
        </p:txBody>
      </p:sp>
      <p:sp>
        <p:nvSpPr>
          <p:cNvPr id="6" name="Footer Placeholder 5"/>
          <p:cNvSpPr>
            <a:spLocks noGrp="1"/>
          </p:cNvSpPr>
          <p:nvPr>
            <p:ph type="ftr" sz="quarter" idx="11"/>
          </p:nvPr>
        </p:nvSpPr>
        <p:spPr/>
        <p:txBody>
          <a:bodyPr/>
          <a:lstStyle/>
          <a:p>
            <a:r>
              <a:rPr kumimoji="1" lang="zh-CN" altLang="en-US" dirty="0"/>
              <a:t>东南大学 </a:t>
            </a:r>
            <a:r>
              <a:rPr kumimoji="1" lang="en-US" altLang="zh-CN" dirty="0"/>
              <a:t>– </a:t>
            </a:r>
            <a:r>
              <a:rPr kumimoji="1" lang="zh-CN" altLang="en-US" dirty="0">
                <a:sym typeface="+mn-ea"/>
              </a:rPr>
              <a:t>黄锴</a:t>
            </a:r>
            <a:endParaRPr kumimoji="1" lang="zh-CN" altLang="en-US" dirty="0"/>
          </a:p>
        </p:txBody>
      </p:sp>
      <p:sp>
        <p:nvSpPr>
          <p:cNvPr id="7" name="Slide Number Placeholder 6"/>
          <p:cNvSpPr>
            <a:spLocks noGrp="1"/>
          </p:cNvSpPr>
          <p:nvPr>
            <p:ph type="sldNum" sz="quarter" idx="12"/>
          </p:nvPr>
        </p:nvSpPr>
        <p:spPr/>
        <p:txBody>
          <a:bodyPr/>
          <a:lstStyle/>
          <a:p>
            <a:fld id="{2155A5DA-8709-B54F-9F9B-E4897E126C40}" type="slidenum">
              <a:rPr kumimoji="1" lang="zh-CN" altLang="en-US" smtClean="0"/>
            </a:fld>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DABF95CE-6DD8-7743-99BD-576E34A3D294}" type="datetime1">
              <a:rPr kumimoji="1" lang="zh-CN" altLang="en-US" smtClean="0"/>
            </a:fld>
            <a:endParaRPr kumimoji="1" lang="zh-CN" altLang="en-US"/>
          </a:p>
        </p:txBody>
      </p:sp>
      <p:sp>
        <p:nvSpPr>
          <p:cNvPr id="6" name="Footer Placeholder 5"/>
          <p:cNvSpPr>
            <a:spLocks noGrp="1"/>
          </p:cNvSpPr>
          <p:nvPr>
            <p:ph type="ftr" sz="quarter" idx="11"/>
          </p:nvPr>
        </p:nvSpPr>
        <p:spPr/>
        <p:txBody>
          <a:bodyPr/>
          <a:lstStyle/>
          <a:p>
            <a:r>
              <a:rPr kumimoji="1" lang="zh-CN" altLang="en-US" dirty="0"/>
              <a:t>东南大学 </a:t>
            </a:r>
            <a:r>
              <a:rPr kumimoji="1" lang="en-US" altLang="zh-CN" dirty="0"/>
              <a:t>– </a:t>
            </a:r>
            <a:r>
              <a:rPr kumimoji="1" lang="zh-CN" altLang="en-US" dirty="0">
                <a:sym typeface="+mn-ea"/>
              </a:rPr>
              <a:t>黄锴</a:t>
            </a:r>
            <a:endParaRPr kumimoji="1" lang="zh-CN" altLang="en-US" dirty="0"/>
          </a:p>
        </p:txBody>
      </p:sp>
      <p:sp>
        <p:nvSpPr>
          <p:cNvPr id="7" name="Slide Number Placeholder 6"/>
          <p:cNvSpPr>
            <a:spLocks noGrp="1"/>
          </p:cNvSpPr>
          <p:nvPr>
            <p:ph type="sldNum" sz="quarter" idx="12"/>
          </p:nvPr>
        </p:nvSpPr>
        <p:spPr/>
        <p:txBody>
          <a:bodyPr/>
          <a:lstStyle/>
          <a:p>
            <a:fld id="{2155A5DA-8709-B54F-9F9B-E4897E126C40}" type="slidenum">
              <a:rPr kumimoji="1" lang="zh-CN" altLang="en-US" smtClean="0"/>
            </a:fld>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j-ea"/>
                <a:ea typeface="+mj-ea"/>
              </a:defRPr>
            </a:lvl1pPr>
          </a:lstStyle>
          <a:p>
            <a:fld id="{971BA68A-2FCB-2744-98D4-5C114986FB17}" type="datetime1">
              <a:rPr kumimoji="1" lang="zh-CN" altLang="en-US" smtClean="0"/>
            </a:fld>
            <a:endParaRPr kumimoji="1"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j-ea"/>
                <a:ea typeface="+mj-ea"/>
              </a:defRPr>
            </a:lvl1pPr>
          </a:lstStyle>
          <a:p>
            <a:r>
              <a:rPr kumimoji="1" lang="zh-CN" altLang="en-US"/>
              <a:t>东南大学 </a:t>
            </a:r>
            <a:r>
              <a:rPr kumimoji="1" lang="en-US" altLang="zh-CN"/>
              <a:t>– </a:t>
            </a:r>
            <a:r>
              <a:rPr kumimoji="1" lang="zh-CN" altLang="en-US"/>
              <a:t>黄锴</a:t>
            </a:r>
            <a:endParaRPr kumimoji="1"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j-ea"/>
                <a:ea typeface="+mj-ea"/>
              </a:defRPr>
            </a:lvl1pPr>
          </a:lstStyle>
          <a:p>
            <a:fld id="{2155A5DA-8709-B54F-9F9B-E4897E126C40}"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ea"/>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7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9" Type="http://schemas.openxmlformats.org/officeDocument/2006/relationships/image" Target="../media/image9.svg"/><Relationship Id="rId8" Type="http://schemas.openxmlformats.org/officeDocument/2006/relationships/image" Target="../media/image8.png"/><Relationship Id="rId7" Type="http://schemas.openxmlformats.org/officeDocument/2006/relationships/tags" Target="../tags/tag2.xml"/><Relationship Id="rId6"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svg"/><Relationship Id="rId35" Type="http://schemas.openxmlformats.org/officeDocument/2006/relationships/notesSlide" Target="../notesSlides/notesSlide2.xml"/><Relationship Id="rId34" Type="http://schemas.openxmlformats.org/officeDocument/2006/relationships/slideLayout" Target="../slideLayouts/slideLayout2.xml"/><Relationship Id="rId33" Type="http://schemas.openxmlformats.org/officeDocument/2006/relationships/image" Target="../media/image24.svg"/><Relationship Id="rId32" Type="http://schemas.openxmlformats.org/officeDocument/2006/relationships/image" Target="../media/image23.png"/><Relationship Id="rId31" Type="http://schemas.openxmlformats.org/officeDocument/2006/relationships/tags" Target="../tags/tag11.xml"/><Relationship Id="rId30" Type="http://schemas.openxmlformats.org/officeDocument/2006/relationships/image" Target="../media/image22.svg"/><Relationship Id="rId3" Type="http://schemas.openxmlformats.org/officeDocument/2006/relationships/image" Target="../media/image5.png"/><Relationship Id="rId29" Type="http://schemas.openxmlformats.org/officeDocument/2006/relationships/tags" Target="../tags/tag10.xml"/><Relationship Id="rId28" Type="http://schemas.openxmlformats.org/officeDocument/2006/relationships/image" Target="../media/image21.svg"/><Relationship Id="rId27" Type="http://schemas.openxmlformats.org/officeDocument/2006/relationships/image" Target="../media/image20.png"/><Relationship Id="rId26" Type="http://schemas.openxmlformats.org/officeDocument/2006/relationships/tags" Target="../tags/tag9.xml"/><Relationship Id="rId25" Type="http://schemas.openxmlformats.org/officeDocument/2006/relationships/image" Target="../media/image19.svg"/><Relationship Id="rId24" Type="http://schemas.openxmlformats.org/officeDocument/2006/relationships/image" Target="../media/image18.png"/><Relationship Id="rId23" Type="http://schemas.openxmlformats.org/officeDocument/2006/relationships/tags" Target="../tags/tag8.xml"/><Relationship Id="rId22" Type="http://schemas.openxmlformats.org/officeDocument/2006/relationships/image" Target="../media/image17.svg"/><Relationship Id="rId21" Type="http://schemas.openxmlformats.org/officeDocument/2006/relationships/image" Target="../media/image16.png"/><Relationship Id="rId20" Type="http://schemas.openxmlformats.org/officeDocument/2006/relationships/tags" Target="../tags/tag7.xml"/><Relationship Id="rId2" Type="http://schemas.openxmlformats.org/officeDocument/2006/relationships/image" Target="../media/image4.png"/><Relationship Id="rId19" Type="http://schemas.openxmlformats.org/officeDocument/2006/relationships/tags" Target="../tags/tag6.xml"/><Relationship Id="rId18" Type="http://schemas.openxmlformats.org/officeDocument/2006/relationships/image" Target="../media/image15.svg"/><Relationship Id="rId17" Type="http://schemas.openxmlformats.org/officeDocument/2006/relationships/image" Target="../media/image14.png"/><Relationship Id="rId16" Type="http://schemas.openxmlformats.org/officeDocument/2006/relationships/tags" Target="../tags/tag5.xml"/><Relationship Id="rId15" Type="http://schemas.openxmlformats.org/officeDocument/2006/relationships/image" Target="../media/image13.svg"/><Relationship Id="rId14" Type="http://schemas.openxmlformats.org/officeDocument/2006/relationships/image" Target="../media/image12.png"/><Relationship Id="rId13" Type="http://schemas.openxmlformats.org/officeDocument/2006/relationships/tags" Target="../tags/tag4.xml"/><Relationship Id="rId12" Type="http://schemas.openxmlformats.org/officeDocument/2006/relationships/image" Target="../media/image11.svg"/><Relationship Id="rId11" Type="http://schemas.openxmlformats.org/officeDocument/2006/relationships/image" Target="../media/image10.png"/><Relationship Id="rId10" Type="http://schemas.openxmlformats.org/officeDocument/2006/relationships/tags" Target="../tags/tag3.xml"/><Relationship Id="rId1" Type="http://schemas.openxmlformats.org/officeDocument/2006/relationships/image" Target="../media/image3.webp"/></Relationships>
</file>

<file path=ppt/slides/_rels/slide3.xml.rels><?xml version="1.0" encoding="UTF-8" standalone="yes"?>
<Relationships xmlns="http://schemas.openxmlformats.org/package/2006/relationships"><Relationship Id="rId9" Type="http://schemas.openxmlformats.org/officeDocument/2006/relationships/image" Target="../media/image28.svg"/><Relationship Id="rId8" Type="http://schemas.openxmlformats.org/officeDocument/2006/relationships/image" Target="../media/image27.png"/><Relationship Id="rId7" Type="http://schemas.openxmlformats.org/officeDocument/2006/relationships/tags" Target="../tags/tag14.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tags" Target="../tags/tag13.xml"/><Relationship Id="rId3" Type="http://schemas.openxmlformats.org/officeDocument/2006/relationships/image" Target="../media/image17.svg"/><Relationship Id="rId23" Type="http://schemas.openxmlformats.org/officeDocument/2006/relationships/notesSlide" Target="../notesSlides/notesSlide3.xml"/><Relationship Id="rId22" Type="http://schemas.openxmlformats.org/officeDocument/2006/relationships/slideLayout" Target="../slideLayouts/slideLayout2.xml"/><Relationship Id="rId21" Type="http://schemas.openxmlformats.org/officeDocument/2006/relationships/tags" Target="../tags/tag22.xml"/><Relationship Id="rId20" Type="http://schemas.openxmlformats.org/officeDocument/2006/relationships/image" Target="../media/image31.svg"/><Relationship Id="rId2" Type="http://schemas.openxmlformats.org/officeDocument/2006/relationships/image" Target="../media/image16.png"/><Relationship Id="rId19" Type="http://schemas.openxmlformats.org/officeDocument/2006/relationships/image" Target="../media/image23.png"/><Relationship Id="rId18" Type="http://schemas.openxmlformats.org/officeDocument/2006/relationships/tags" Target="../tags/tag21.xml"/><Relationship Id="rId17" Type="http://schemas.openxmlformats.org/officeDocument/2006/relationships/tags" Target="../tags/tag20.xml"/><Relationship Id="rId16" Type="http://schemas.openxmlformats.org/officeDocument/2006/relationships/tags" Target="../tags/tag19.xml"/><Relationship Id="rId15" Type="http://schemas.openxmlformats.org/officeDocument/2006/relationships/tags" Target="../tags/tag18.xml"/><Relationship Id="rId14" Type="http://schemas.openxmlformats.org/officeDocument/2006/relationships/tags" Target="../tags/tag17.xml"/><Relationship Id="rId13" Type="http://schemas.openxmlformats.org/officeDocument/2006/relationships/image" Target="../media/image30.svg"/><Relationship Id="rId12" Type="http://schemas.openxmlformats.org/officeDocument/2006/relationships/image" Target="../media/image29.png"/><Relationship Id="rId11" Type="http://schemas.openxmlformats.org/officeDocument/2006/relationships/tags" Target="../tags/tag16.xml"/><Relationship Id="rId10" Type="http://schemas.openxmlformats.org/officeDocument/2006/relationships/tags" Target="../tags/tag15.xml"/><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9" Type="http://schemas.openxmlformats.org/officeDocument/2006/relationships/image" Target="../media/image34.png"/><Relationship Id="rId8" Type="http://schemas.openxmlformats.org/officeDocument/2006/relationships/tags" Target="../tags/tag26.xml"/><Relationship Id="rId7" Type="http://schemas.openxmlformats.org/officeDocument/2006/relationships/image" Target="../media/image33.svg"/><Relationship Id="rId6" Type="http://schemas.openxmlformats.org/officeDocument/2006/relationships/image" Target="../media/image32.png"/><Relationship Id="rId5" Type="http://schemas.openxmlformats.org/officeDocument/2006/relationships/tags" Target="../tags/tag25.xml"/><Relationship Id="rId40" Type="http://schemas.openxmlformats.org/officeDocument/2006/relationships/notesSlide" Target="../notesSlides/notesSlide4.xml"/><Relationship Id="rId4" Type="http://schemas.openxmlformats.org/officeDocument/2006/relationships/tags" Target="../tags/tag24.xml"/><Relationship Id="rId39" Type="http://schemas.openxmlformats.org/officeDocument/2006/relationships/slideLayout" Target="../slideLayouts/slideLayout2.xml"/><Relationship Id="rId38" Type="http://schemas.openxmlformats.org/officeDocument/2006/relationships/image" Target="../media/image54.svg"/><Relationship Id="rId37" Type="http://schemas.openxmlformats.org/officeDocument/2006/relationships/tags" Target="../tags/tag35.xml"/><Relationship Id="rId36" Type="http://schemas.openxmlformats.org/officeDocument/2006/relationships/image" Target="../media/image53.png"/><Relationship Id="rId35" Type="http://schemas.openxmlformats.org/officeDocument/2006/relationships/image" Target="../media/image52.svg"/><Relationship Id="rId34" Type="http://schemas.openxmlformats.org/officeDocument/2006/relationships/image" Target="../media/image51.png"/><Relationship Id="rId33" Type="http://schemas.openxmlformats.org/officeDocument/2006/relationships/tags" Target="../tags/tag34.xml"/><Relationship Id="rId32" Type="http://schemas.openxmlformats.org/officeDocument/2006/relationships/image" Target="../media/image50.svg"/><Relationship Id="rId31" Type="http://schemas.openxmlformats.org/officeDocument/2006/relationships/image" Target="../media/image49.png"/><Relationship Id="rId30" Type="http://schemas.openxmlformats.org/officeDocument/2006/relationships/tags" Target="../tags/tag33.xml"/><Relationship Id="rId3" Type="http://schemas.openxmlformats.org/officeDocument/2006/relationships/image" Target="../media/image31.svg"/><Relationship Id="rId29" Type="http://schemas.openxmlformats.org/officeDocument/2006/relationships/image" Target="../media/image48.svg"/><Relationship Id="rId28" Type="http://schemas.openxmlformats.org/officeDocument/2006/relationships/image" Target="../media/image47.png"/><Relationship Id="rId27" Type="http://schemas.openxmlformats.org/officeDocument/2006/relationships/tags" Target="../tags/tag32.xml"/><Relationship Id="rId26" Type="http://schemas.openxmlformats.org/officeDocument/2006/relationships/image" Target="../media/image46.svg"/><Relationship Id="rId25" Type="http://schemas.openxmlformats.org/officeDocument/2006/relationships/tags" Target="../tags/tag31.xml"/><Relationship Id="rId24" Type="http://schemas.openxmlformats.org/officeDocument/2006/relationships/image" Target="../media/image45.svg"/><Relationship Id="rId23" Type="http://schemas.openxmlformats.org/officeDocument/2006/relationships/image" Target="../media/image44.png"/><Relationship Id="rId22" Type="http://schemas.openxmlformats.org/officeDocument/2006/relationships/image" Target="../media/image43.svg"/><Relationship Id="rId21" Type="http://schemas.openxmlformats.org/officeDocument/2006/relationships/image" Target="../media/image42.png"/><Relationship Id="rId20" Type="http://schemas.openxmlformats.org/officeDocument/2006/relationships/tags" Target="../tags/tag30.xml"/><Relationship Id="rId2" Type="http://schemas.openxmlformats.org/officeDocument/2006/relationships/image" Target="../media/image23.png"/><Relationship Id="rId19" Type="http://schemas.openxmlformats.org/officeDocument/2006/relationships/image" Target="../media/image41.svg"/><Relationship Id="rId18" Type="http://schemas.openxmlformats.org/officeDocument/2006/relationships/image" Target="../media/image40.png"/><Relationship Id="rId17" Type="http://schemas.openxmlformats.org/officeDocument/2006/relationships/tags" Target="../tags/tag29.xml"/><Relationship Id="rId16" Type="http://schemas.openxmlformats.org/officeDocument/2006/relationships/image" Target="../media/image39.svg"/><Relationship Id="rId15" Type="http://schemas.openxmlformats.org/officeDocument/2006/relationships/image" Target="../media/image38.png"/><Relationship Id="rId14" Type="http://schemas.openxmlformats.org/officeDocument/2006/relationships/tags" Target="../tags/tag28.xml"/><Relationship Id="rId13" Type="http://schemas.openxmlformats.org/officeDocument/2006/relationships/image" Target="../media/image37.svg"/><Relationship Id="rId12" Type="http://schemas.openxmlformats.org/officeDocument/2006/relationships/image" Target="../media/image36.png"/><Relationship Id="rId11" Type="http://schemas.openxmlformats.org/officeDocument/2006/relationships/tags" Target="../tags/tag27.xml"/><Relationship Id="rId10" Type="http://schemas.openxmlformats.org/officeDocument/2006/relationships/image" Target="../media/image35.svg"/><Relationship Id="rId1" Type="http://schemas.openxmlformats.org/officeDocument/2006/relationships/tags" Target="../tags/tag23.xml"/></Relationships>
</file>

<file path=ppt/slides/_rels/slide5.xml.rels><?xml version="1.0" encoding="UTF-8" standalone="yes"?>
<Relationships xmlns="http://schemas.openxmlformats.org/package/2006/relationships"><Relationship Id="rId9" Type="http://schemas.openxmlformats.org/officeDocument/2006/relationships/image" Target="../media/image60.svg"/><Relationship Id="rId8" Type="http://schemas.openxmlformats.org/officeDocument/2006/relationships/image" Target="../media/image59.png"/><Relationship Id="rId7" Type="http://schemas.openxmlformats.org/officeDocument/2006/relationships/tags" Target="../tags/tag38.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tags" Target="../tags/tag37.xml"/><Relationship Id="rId3" Type="http://schemas.openxmlformats.org/officeDocument/2006/relationships/image" Target="../media/image56.svg"/><Relationship Id="rId26" Type="http://schemas.openxmlformats.org/officeDocument/2006/relationships/notesSlide" Target="../notesSlides/notesSlide5.xml"/><Relationship Id="rId25" Type="http://schemas.openxmlformats.org/officeDocument/2006/relationships/slideLayout" Target="../slideLayouts/slideLayout2.xml"/><Relationship Id="rId24" Type="http://schemas.openxmlformats.org/officeDocument/2006/relationships/image" Target="../media/image31.svg"/><Relationship Id="rId23" Type="http://schemas.openxmlformats.org/officeDocument/2006/relationships/image" Target="../media/image23.png"/><Relationship Id="rId22" Type="http://schemas.openxmlformats.org/officeDocument/2006/relationships/tags" Target="../tags/tag45.xml"/><Relationship Id="rId21" Type="http://schemas.openxmlformats.org/officeDocument/2006/relationships/tags" Target="../tags/tag44.xml"/><Relationship Id="rId20" Type="http://schemas.openxmlformats.org/officeDocument/2006/relationships/tags" Target="../tags/tag43.xml"/><Relationship Id="rId2" Type="http://schemas.openxmlformats.org/officeDocument/2006/relationships/image" Target="../media/image55.png"/><Relationship Id="rId19" Type="http://schemas.openxmlformats.org/officeDocument/2006/relationships/tags" Target="../tags/tag42.xml"/><Relationship Id="rId18" Type="http://schemas.openxmlformats.org/officeDocument/2006/relationships/image" Target="../media/image64.svg"/><Relationship Id="rId17" Type="http://schemas.openxmlformats.org/officeDocument/2006/relationships/image" Target="../media/image42.png"/><Relationship Id="rId16" Type="http://schemas.openxmlformats.org/officeDocument/2006/relationships/tags" Target="../tags/tag41.xml"/><Relationship Id="rId15" Type="http://schemas.openxmlformats.org/officeDocument/2006/relationships/image" Target="../media/image63.svg"/><Relationship Id="rId14" Type="http://schemas.openxmlformats.org/officeDocument/2006/relationships/image" Target="../media/image36.png"/><Relationship Id="rId13" Type="http://schemas.openxmlformats.org/officeDocument/2006/relationships/tags" Target="../tags/tag40.xml"/><Relationship Id="rId12" Type="http://schemas.openxmlformats.org/officeDocument/2006/relationships/image" Target="../media/image62.svg"/><Relationship Id="rId11" Type="http://schemas.openxmlformats.org/officeDocument/2006/relationships/image" Target="../media/image61.png"/><Relationship Id="rId10" Type="http://schemas.openxmlformats.org/officeDocument/2006/relationships/tags" Target="../tags/tag39.xml"/><Relationship Id="rId1" Type="http://schemas.openxmlformats.org/officeDocument/2006/relationships/tags" Target="../tags/tag3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65.jpe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tags" Target="../tags/tag4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7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389255" y="1209040"/>
            <a:ext cx="11307445" cy="2387600"/>
          </a:xfrm>
        </p:spPr>
        <p:txBody>
          <a:bodyPr anchor="ctr"/>
          <a:lstStyle/>
          <a:p>
            <a:pPr marL="0" indent="0" fontAlgn="auto">
              <a:lnSpc>
                <a:spcPct val="150000"/>
              </a:lnSpc>
            </a:pPr>
            <a:r>
              <a:rPr sz="2800" b="1">
                <a:solidFill>
                  <a:srgbClr val="141414"/>
                </a:solidFill>
                <a:latin typeface="Arial" panose="020B0604020202020204"/>
                <a:ea typeface="Arial" panose="020B0604020202020204"/>
                <a:cs typeface="Arial" panose="020B0604020202020204"/>
              </a:rPr>
              <a:t>FreeProbe: Towards Low-Overhead Runtime</a:t>
            </a:r>
            <a:br>
              <a:rPr sz="2800" b="1">
                <a:solidFill>
                  <a:srgbClr val="141414"/>
                </a:solidFill>
                <a:latin typeface="Arial" panose="020B0604020202020204"/>
                <a:ea typeface="Arial" panose="020B0604020202020204"/>
                <a:cs typeface="Arial" panose="020B0604020202020204"/>
              </a:rPr>
            </a:br>
            <a:r>
              <a:rPr sz="2800" b="1">
                <a:solidFill>
                  <a:srgbClr val="141414"/>
                </a:solidFill>
                <a:latin typeface="Arial" panose="020B0604020202020204"/>
                <a:ea typeface="Arial" panose="020B0604020202020204"/>
                <a:cs typeface="Arial" panose="020B0604020202020204"/>
              </a:rPr>
              <a:t>Observability for High-Performance</a:t>
            </a:r>
            <a:r>
              <a:rPr lang="en-US" sz="2800" b="1">
                <a:solidFill>
                  <a:srgbClr val="141414"/>
                </a:solidFill>
                <a:latin typeface="Arial" panose="020B0604020202020204"/>
                <a:ea typeface="Arial" panose="020B0604020202020204"/>
                <a:cs typeface="Arial" panose="020B0604020202020204"/>
              </a:rPr>
              <a:t> </a:t>
            </a:r>
            <a:r>
              <a:rPr sz="2800" b="1">
                <a:solidFill>
                  <a:srgbClr val="141414"/>
                </a:solidFill>
                <a:latin typeface="Arial" panose="020B0604020202020204"/>
                <a:ea typeface="Arial" panose="020B0604020202020204"/>
                <a:cs typeface="Arial" panose="020B0604020202020204"/>
              </a:rPr>
              <a:t>User-Space Systems</a:t>
            </a:r>
            <a:endParaRPr kumimoji="1" lang="en-US" altLang="zh-CN" sz="2800" b="1" dirty="0">
              <a:solidFill>
                <a:srgbClr val="141414"/>
              </a:solidFill>
              <a:latin typeface="Arial" panose="020B0604020202020204"/>
              <a:ea typeface="Arial" panose="020B0604020202020204"/>
              <a:cs typeface="Arial" panose="020B0604020202020204"/>
            </a:endParaRPr>
          </a:p>
        </p:txBody>
      </p:sp>
      <p:sp>
        <p:nvSpPr>
          <p:cNvPr id="3" name="副标题 2"/>
          <p:cNvSpPr>
            <a:spLocks noGrp="1"/>
          </p:cNvSpPr>
          <p:nvPr>
            <p:ph type="subTitle" idx="1"/>
          </p:nvPr>
        </p:nvSpPr>
        <p:spPr>
          <a:xfrm>
            <a:off x="2666999" y="4425696"/>
            <a:ext cx="6858000" cy="987552"/>
          </a:xfrm>
        </p:spPr>
        <p:txBody>
          <a:bodyPr>
            <a:normAutofit fontScale="90000"/>
          </a:bodyPr>
          <a:lstStyle/>
          <a:p>
            <a:r>
              <a:rPr sz="1700" b="1">
                <a:solidFill>
                  <a:srgbClr val="141414"/>
                </a:solidFill>
                <a:latin typeface="Arial" panose="020B0604020202020204"/>
                <a:ea typeface="Arial" panose="020B0604020202020204"/>
                <a:cs typeface="Arial" panose="020B0604020202020204"/>
              </a:rPr>
              <a:t>Kai Huang · Presenter</a:t>
            </a:r>
            <a:endParaRPr sz="1700" b="1">
              <a:solidFill>
                <a:srgbClr val="141414"/>
              </a:solidFill>
              <a:latin typeface="Arial" panose="020B0604020202020204"/>
              <a:ea typeface="Arial" panose="020B0604020202020204"/>
              <a:cs typeface="Arial" panose="020B0604020202020204"/>
            </a:endParaRPr>
          </a:p>
          <a:p>
            <a:r>
              <a:rPr sz="1700">
                <a:solidFill>
                  <a:srgbClr val="141414"/>
                </a:solidFill>
                <a:latin typeface="Arial" panose="020B0604020202020204"/>
                <a:ea typeface="Arial" panose="020B0604020202020204"/>
                <a:cs typeface="Arial" panose="020B0604020202020204"/>
              </a:rPr>
              <a:t>k.huang@seu.edu.cn</a:t>
            </a:r>
            <a:endParaRPr kumimoji="1" lang="en-US" altLang="zh-CN" dirty="0"/>
          </a:p>
          <a:p>
            <a:r>
              <a:rPr sz="1700" b="0">
                <a:solidFill>
                  <a:srgbClr val="141414"/>
                </a:solidFill>
                <a:latin typeface="Arial" panose="020B0604020202020204"/>
                <a:ea typeface="Arial" panose="020B0604020202020204"/>
                <a:cs typeface="Arial" panose="020B0604020202020204"/>
              </a:rPr>
              <a:t>APNet 2026 · Singapore · August 7, 2026</a:t>
            </a:r>
            <a:endParaRPr kumimoji="1" lang="zh-CN" altLang="en-US" dirty="0"/>
          </a:p>
        </p:txBody>
      </p:sp>
      <p:sp>
        <p:nvSpPr>
          <p:cNvPr id="5" name="文本框 4"/>
          <p:cNvSpPr txBox="1"/>
          <p:nvPr/>
        </p:nvSpPr>
        <p:spPr>
          <a:xfrm>
            <a:off x="863888" y="5742432"/>
            <a:ext cx="10524259" cy="530352"/>
          </a:xfrm>
          <a:prstGeom prst="rect">
            <a:avLst/>
          </a:prstGeom>
          <a:noFill/>
        </p:spPr>
        <p:txBody>
          <a:bodyPr wrap="square">
            <a:spAutoFit/>
          </a:bodyPr>
          <a:lstStyle/>
          <a:p>
            <a:pPr algn="ctr">
              <a:spcBef>
                <a:spcPts val="0"/>
              </a:spcBef>
              <a:spcAft>
                <a:spcPts val="0"/>
              </a:spcAft>
            </a:pPr>
            <a:r>
              <a:rPr sz="1150">
                <a:solidFill>
                  <a:srgbClr val="585858"/>
                </a:solidFill>
                <a:latin typeface="Arial" panose="020B0604020202020204"/>
                <a:ea typeface="Arial" panose="020B0604020202020204"/>
                <a:cs typeface="Arial" panose="020B0604020202020204"/>
              </a:rPr>
              <a:t>Kai Huang · Bin Yang · Xinshu Wang · Beilun Wang · Dian Shen</a:t>
            </a:r>
            <a:endParaRPr lang="en-US" altLang="zh-CN" dirty="0">
              <a:effectLst/>
            </a:endParaRPr>
          </a:p>
          <a:p>
            <a:pPr algn="ctr">
              <a:spcBef>
                <a:spcPts val="0"/>
              </a:spcBef>
              <a:spcAft>
                <a:spcPts val="0"/>
              </a:spcAft>
            </a:pPr>
            <a:r>
              <a:rPr sz="1150">
                <a:solidFill>
                  <a:srgbClr val="585858"/>
                </a:solidFill>
                <a:latin typeface="Arial" panose="020B0604020202020204"/>
                <a:ea typeface="Arial" panose="020B0604020202020204"/>
                <a:cs typeface="Arial" panose="020B0604020202020204"/>
              </a:rPr>
              <a:t>School of Computer Science and Engineering · Southeast University</a:t>
            </a:r>
            <a:endParaRPr lang="zh-CN" altLang="en-US" dirty="0">
              <a:effectLst/>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65708" y="278892"/>
            <a:ext cx="10561320" cy="658368"/>
          </a:xfrm>
        </p:spPr>
        <p:txBody>
          <a:bodyPr wrap="none" lIns="36576" anchor="ctr"/>
          <a:lstStyle/>
          <a:p>
            <a:r>
              <a:rPr sz="3200" b="1">
                <a:solidFill>
                  <a:srgbClr val="141414"/>
                </a:solidFill>
                <a:latin typeface="Arial" panose="020B0604020202020204"/>
                <a:ea typeface="Arial" panose="020B0604020202020204"/>
                <a:cs typeface="Arial" panose="020B0604020202020204"/>
              </a:rPr>
              <a:t>Evaluation</a:t>
            </a:r>
            <a:endParaRPr lang="zh-CN" altLang="en-US" sz="4000" b="1" dirty="0"/>
          </a:p>
        </p:txBody>
      </p:sp>
      <p:sp>
        <p:nvSpPr>
          <p:cNvPr id="16" name="日期占位符 15"/>
          <p:cNvSpPr>
            <a:spLocks noGrp="1"/>
          </p:cNvSpPr>
          <p:nvPr>
            <p:ph type="dt" sz="half" idx="10"/>
          </p:nvPr>
        </p:nvSpPr>
        <p:spPr/>
        <p:txBody>
          <a:bodyPr/>
          <a:lstStyle/>
          <a:p>
            <a:fld id="{52EFE666-6D72-374C-91FB-929315E06DA7}" type="datetime1">
              <a:rPr kumimoji="1" lang="zh-CN" altLang="en-US" smtClean="0"/>
            </a:fld>
            <a:endParaRPr kumimoji="1" lang="zh-CN" altLang="en-US"/>
          </a:p>
        </p:txBody>
      </p:sp>
      <p:sp>
        <p:nvSpPr>
          <p:cNvPr id="18" name="页脚占位符 17"/>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21" name="灯片编号占位符 20"/>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10 / 11</a:t>
            </a:r>
            <a:endParaRPr kumimoji="1" lang="zh-CN" altLang="en-US" dirty="0"/>
          </a:p>
        </p:txBody>
      </p:sp>
      <p:grpSp>
        <p:nvGrpSpPr>
          <p:cNvPr id="40" name="组合 39"/>
          <p:cNvGrpSpPr/>
          <p:nvPr/>
        </p:nvGrpSpPr>
        <p:grpSpPr>
          <a:xfrm>
            <a:off x="838200" y="1140460"/>
            <a:ext cx="5193030" cy="462280"/>
            <a:chOff x="1472" y="2060"/>
            <a:chExt cx="8178" cy="728"/>
          </a:xfrm>
        </p:grpSpPr>
        <p:grpSp>
          <p:nvGrpSpPr>
            <p:cNvPr id="6" name="组合 5"/>
            <p:cNvGrpSpPr/>
            <p:nvPr/>
          </p:nvGrpSpPr>
          <p:grpSpPr>
            <a:xfrm>
              <a:off x="1472" y="2120"/>
              <a:ext cx="3898" cy="668"/>
              <a:chOff x="1504" y="2647"/>
              <a:chExt cx="3898" cy="533"/>
            </a:xfrm>
          </p:grpSpPr>
          <p:sp>
            <p:nvSpPr>
              <p:cNvPr id="4" name="平行四边形 3"/>
              <p:cNvSpPr/>
              <p:nvPr/>
            </p:nvSpPr>
            <p:spPr>
              <a:xfrm>
                <a:off x="1504" y="2647"/>
                <a:ext cx="613" cy="533"/>
              </a:xfrm>
              <a:prstGeom prst="parallelogram">
                <a:avLst>
                  <a:gd name="adj" fmla="val 33723"/>
                </a:avLst>
              </a:prstGeom>
              <a:solidFill>
                <a:schemeClr val="accent5">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平行四边形 9"/>
              <p:cNvSpPr/>
              <p:nvPr/>
            </p:nvSpPr>
            <p:spPr>
              <a:xfrm>
                <a:off x="2093" y="2647"/>
                <a:ext cx="3309" cy="533"/>
              </a:xfrm>
              <a:prstGeom prst="parallelogram">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56" name="文本框 55"/>
            <p:cNvSpPr txBox="1"/>
            <p:nvPr/>
          </p:nvSpPr>
          <p:spPr>
            <a:xfrm>
              <a:off x="2312" y="2060"/>
              <a:ext cx="7338" cy="725"/>
            </a:xfrm>
            <a:prstGeom prst="rect">
              <a:avLst/>
            </a:prstGeom>
            <a:noFill/>
          </p:spPr>
          <p:txBody>
            <a:bodyPr wrap="square" tIns="9144" bIns="9144" anchor="ctr">
              <a:spAutoFit/>
            </a:bodyPr>
            <a:lstStyle/>
            <a:p>
              <a:pPr algn="l">
                <a:lnSpc>
                  <a:spcPct val="120000"/>
                </a:lnSpc>
              </a:pPr>
              <a:r>
                <a:rPr sz="2400" b="1">
                  <a:solidFill>
                    <a:srgbClr val="10356D"/>
                  </a:solidFill>
                  <a:latin typeface="Arial" panose="020B0604020202020204"/>
                  <a:ea typeface="Arial" panose="020B0604020202020204"/>
                  <a:cs typeface="Arial" panose="020B0604020202020204"/>
                  <a:sym typeface="+mn-ea"/>
                </a:rPr>
                <a:t>Ablation Experiment</a:t>
              </a:r>
              <a:endParaRPr lang="zh-CN" altLang="en-US" sz="2400" b="1" dirty="0">
                <a:solidFill>
                  <a:srgbClr val="10356D"/>
                </a:solidFill>
                <a:latin typeface="Arial" panose="020B0604020202020204"/>
                <a:ea typeface="Arial" panose="020B0604020202020204"/>
                <a:cs typeface="Arial" panose="020B0604020202020204"/>
                <a:sym typeface="+mn-ea"/>
              </a:endParaRPr>
            </a:p>
          </p:txBody>
        </p:sp>
      </p:grpSp>
      <p:sp>
        <p:nvSpPr>
          <p:cNvPr id="8" name="文本框 7"/>
          <p:cNvSpPr txBox="1"/>
          <p:nvPr/>
        </p:nvSpPr>
        <p:spPr>
          <a:xfrm>
            <a:off x="1026160" y="4727575"/>
            <a:ext cx="10934700" cy="1476375"/>
          </a:xfrm>
          <a:prstGeom prst="rect">
            <a:avLst/>
          </a:prstGeom>
          <a:noFill/>
        </p:spPr>
        <p:txBody>
          <a:bodyPr wrap="square">
            <a:spAutoFit/>
          </a:bodyPr>
          <a:lstStyle/>
          <a:p>
            <a:pPr marL="285750" lvl="0" indent="-285750" fontAlgn="auto">
              <a:lnSpc>
                <a:spcPct val="150000"/>
              </a:lnSpc>
              <a:buFont typeface="Wingdings" panose="05000000000000000000" charset="0"/>
              <a:buChar char="l"/>
            </a:pPr>
            <a:r>
              <a:rPr sz="2000" b="1">
                <a:latin typeface="Arial" panose="020B0604020202020204"/>
                <a:ea typeface="Arial" panose="020B0604020202020204"/>
                <a:cs typeface="Arial" panose="020B0604020202020204"/>
              </a:rPr>
              <a:t>Goal: </a:t>
            </a:r>
            <a:r>
              <a:rPr sz="2000" b="1">
                <a:solidFill>
                  <a:schemeClr val="tx1">
                    <a:lumMod val="65000"/>
                    <a:lumOff val="35000"/>
                  </a:schemeClr>
                </a:solidFill>
                <a:latin typeface="Arial" panose="020B0604020202020204"/>
                <a:ea typeface="Arial" panose="020B0604020202020204"/>
                <a:cs typeface="Arial" panose="020B0604020202020204"/>
              </a:rPr>
              <a:t>validate counter isolation under concurrent execution.</a:t>
            </a:r>
            <a:endPar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50000"/>
              </a:lnSpc>
              <a:buFont typeface="Wingdings" panose="05000000000000000000" charset="0"/>
              <a:buChar char="l"/>
            </a:pPr>
            <a:r>
              <a:rPr sz="2000" b="1">
                <a:latin typeface="Arial" panose="020B0604020202020204"/>
                <a:ea typeface="Arial" panose="020B0604020202020204"/>
                <a:cs typeface="Arial" panose="020B0604020202020204"/>
              </a:rPr>
              <a:t>Comparison: </a:t>
            </a:r>
            <a:r>
              <a:rPr sz="2000" b="1">
                <a:solidFill>
                  <a:schemeClr val="tx1">
                    <a:lumMod val="65000"/>
                    <a:lumOff val="35000"/>
                  </a:schemeClr>
                </a:solidFill>
                <a:latin typeface="Arial" panose="020B0604020202020204"/>
                <a:ea typeface="Arial" panose="020B0604020202020204"/>
                <a:cs typeface="Arial" panose="020B0604020202020204"/>
              </a:rPr>
              <a:t>fs-register thread indexing vs. pthread_getspecific() on VPP ipv6-rewrite.</a:t>
            </a:r>
            <a:endPar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50000"/>
              </a:lnSpc>
              <a:buFont typeface="Wingdings" panose="05000000000000000000" charset="0"/>
              <a:buChar char="l"/>
            </a:pPr>
            <a:r>
              <a:rPr sz="2000" b="1">
                <a:latin typeface="Arial" panose="020B0604020202020204"/>
                <a:ea typeface="Arial" panose="020B0604020202020204"/>
                <a:cs typeface="Arial" panose="020B0604020202020204"/>
              </a:rPr>
              <a:t>Result: </a:t>
            </a:r>
            <a:r>
              <a:rPr sz="2000" b="1">
                <a:solidFill>
                  <a:schemeClr val="tx1">
                    <a:lumMod val="65000"/>
                    <a:lumOff val="35000"/>
                  </a:schemeClr>
                </a:solidFill>
                <a:latin typeface="Arial" panose="020B0604020202020204"/>
                <a:ea typeface="Arial" panose="020B0604020202020204"/>
                <a:cs typeface="Arial" panose="020B0604020202020204"/>
              </a:rPr>
              <a:t>fast thread indexing improves performance by 31.03%.</a:t>
            </a:r>
            <a:endParaRPr lang="en-US" altLang="zh-CN" sz="2000" b="1" dirty="0">
              <a:solidFill>
                <a:schemeClr val="tx1">
                  <a:lumMod val="65000"/>
                  <a:lumOff val="35000"/>
                </a:schemeClr>
              </a:solidFill>
              <a:latin typeface="Arial" panose="020B0604020202020204"/>
              <a:ea typeface="Arial" panose="020B0604020202020204"/>
              <a:cs typeface="Arial" panose="020B0604020202020204"/>
            </a:endParaRPr>
          </a:p>
        </p:txBody>
      </p:sp>
      <p:pic>
        <p:nvPicPr>
          <p:cNvPr id="5" name="图片 4" descr="horizontal-bar-chart-execution-time_01"/>
          <p:cNvPicPr>
            <a:picLocks noChangeAspect="1"/>
          </p:cNvPicPr>
          <p:nvPr/>
        </p:nvPicPr>
        <p:blipFill>
          <a:blip r:embed="rId1"/>
          <a:stretch>
            <a:fillRect/>
          </a:stretch>
        </p:blipFill>
        <p:spPr>
          <a:xfrm>
            <a:off x="2233930" y="1875790"/>
            <a:ext cx="7776845" cy="285686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日期占位符 15"/>
          <p:cNvSpPr>
            <a:spLocks noGrp="1"/>
          </p:cNvSpPr>
          <p:nvPr>
            <p:ph type="dt" sz="half" idx="10"/>
          </p:nvPr>
        </p:nvSpPr>
        <p:spPr/>
        <p:txBody>
          <a:bodyPr/>
          <a:lstStyle/>
          <a:p>
            <a:fld id="{52EFE666-6D72-374C-91FB-929315E06DA7}" type="datetime1">
              <a:rPr kumimoji="1" lang="zh-CN" altLang="en-US" smtClean="0"/>
            </a:fld>
            <a:endParaRPr kumimoji="1" lang="zh-CN" altLang="en-US"/>
          </a:p>
        </p:txBody>
      </p:sp>
      <p:sp>
        <p:nvSpPr>
          <p:cNvPr id="18" name="页脚占位符 17"/>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21" name="灯片编号占位符 20"/>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1</a:t>
            </a:r>
            <a:r>
              <a:rPr lang="en-US" sz="1000">
                <a:solidFill>
                  <a:srgbClr val="585858"/>
                </a:solidFill>
                <a:latin typeface="Arial" panose="020B0604020202020204"/>
                <a:ea typeface="Arial" panose="020B0604020202020204"/>
                <a:cs typeface="Arial" panose="020B0604020202020204"/>
              </a:rPr>
              <a:t>1</a:t>
            </a:r>
            <a:r>
              <a:rPr sz="1000">
                <a:solidFill>
                  <a:srgbClr val="585858"/>
                </a:solidFill>
                <a:latin typeface="Arial" panose="020B0604020202020204"/>
                <a:ea typeface="Arial" panose="020B0604020202020204"/>
                <a:cs typeface="Arial" panose="020B0604020202020204"/>
              </a:rPr>
              <a:t> / 11</a:t>
            </a:r>
            <a:endParaRPr kumimoji="1" lang="zh-CN" altLang="en-US" dirty="0"/>
          </a:p>
        </p:txBody>
      </p:sp>
      <p:sp>
        <p:nvSpPr>
          <p:cNvPr id="67" name="标题 1"/>
          <p:cNvSpPr txBox="1"/>
          <p:nvPr/>
        </p:nvSpPr>
        <p:spPr>
          <a:xfrm>
            <a:off x="3882390" y="2766060"/>
            <a:ext cx="4426585"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tx1"/>
                </a:solidFill>
                <a:latin typeface="+mj-ea"/>
                <a:ea typeface="+mj-ea"/>
                <a:cs typeface="+mj-cs"/>
              </a:defRPr>
            </a:lvl1pPr>
          </a:lstStyle>
          <a:p>
            <a:pPr algn="ctr"/>
            <a:r>
              <a:rPr kumimoji="1" lang="en-US" altLang="zh-CN" sz="6000" dirty="0">
                <a:solidFill>
                  <a:prstClr val="black"/>
                </a:solidFill>
                <a:latin typeface="微软雅黑" panose="020B0503020204020204" pitchFamily="34" charset="-122"/>
                <a:ea typeface="微软雅黑" panose="020B0503020204020204" pitchFamily="34" charset="-122"/>
              </a:rPr>
              <a:t>Thanks</a:t>
            </a:r>
            <a:r>
              <a:rPr kumimoji="1" lang="zh-CN" altLang="en-US" sz="6000" dirty="0">
                <a:solidFill>
                  <a:prstClr val="black"/>
                </a:solidFill>
                <a:latin typeface="微软雅黑" panose="020B0503020204020204" pitchFamily="34" charset="-122"/>
                <a:ea typeface="微软雅黑" panose="020B0503020204020204" pitchFamily="34" charset="-122"/>
              </a:rPr>
              <a:t>！</a:t>
            </a:r>
            <a:endParaRPr kumimoji="1" lang="en-US" altLang="zh-CN" sz="6000" dirty="0">
              <a:solidFill>
                <a:prstClr val="black"/>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65073" y="265557"/>
            <a:ext cx="10561320" cy="658368"/>
          </a:xfrm>
        </p:spPr>
        <p:txBody>
          <a:bodyPr wrap="none" lIns="36576" anchor="ctr"/>
          <a:lstStyle/>
          <a:p>
            <a:r>
              <a:rPr sz="3200" b="1">
                <a:solidFill>
                  <a:srgbClr val="141414"/>
                </a:solidFill>
                <a:latin typeface="Arial" panose="020B0604020202020204"/>
                <a:ea typeface="Arial" panose="020B0604020202020204"/>
                <a:cs typeface="Arial" panose="020B0604020202020204"/>
              </a:rPr>
              <a:t>Why runtime observability matters</a:t>
            </a:r>
            <a:endParaRPr lang="zh-CN" altLang="en-US" sz="4000" b="1" dirty="0"/>
          </a:p>
        </p:txBody>
      </p:sp>
      <p:sp>
        <p:nvSpPr>
          <p:cNvPr id="3" name="日期占位符 2"/>
          <p:cNvSpPr>
            <a:spLocks noGrp="1"/>
          </p:cNvSpPr>
          <p:nvPr>
            <p:ph type="dt" sz="half" idx="10"/>
          </p:nvPr>
        </p:nvSpPr>
        <p:spPr/>
        <p:txBody>
          <a:bodyPr/>
          <a:lstStyle/>
          <a:p>
            <a:fld id="{15F2CB96-5BCE-744B-8CCC-AA75BAD07FE4}" type="datetime1">
              <a:rPr kumimoji="1" lang="zh-CN" altLang="en-US" smtClean="0"/>
            </a:fld>
            <a:endParaRPr kumimoji="1" lang="zh-CN" altLang="en-US"/>
          </a:p>
        </p:txBody>
      </p:sp>
      <p:sp>
        <p:nvSpPr>
          <p:cNvPr id="4" name="页脚占位符 3"/>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5" name="灯片编号占位符 4"/>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2 / 11</a:t>
            </a:r>
            <a:endParaRPr kumimoji="1" lang="zh-CN" altLang="en-US" dirty="0"/>
          </a:p>
        </p:txBody>
      </p:sp>
      <p:grpSp>
        <p:nvGrpSpPr>
          <p:cNvPr id="38" name="组合 37"/>
          <p:cNvGrpSpPr/>
          <p:nvPr/>
        </p:nvGrpSpPr>
        <p:grpSpPr>
          <a:xfrm>
            <a:off x="2969895" y="1490345"/>
            <a:ext cx="2994660" cy="1633220"/>
            <a:chOff x="3228" y="4022"/>
            <a:chExt cx="4716" cy="2572"/>
          </a:xfrm>
        </p:grpSpPr>
        <p:pic>
          <p:nvPicPr>
            <p:cNvPr id="8" name="图片 7"/>
            <p:cNvPicPr/>
            <p:nvPr/>
          </p:nvPicPr>
          <p:blipFill>
            <a:blip r:embed="rId1">
              <a:clrChange>
                <a:clrFrom>
                  <a:srgbClr val="FFFFFF">
                    <a:alpha val="100000"/>
                  </a:srgbClr>
                </a:clrFrom>
                <a:clrTo>
                  <a:srgbClr val="FFFFFF">
                    <a:alpha val="100000"/>
                    <a:alpha val="0"/>
                  </a:srgbClr>
                </a:clrTo>
              </a:clrChange>
            </a:blip>
            <a:stretch>
              <a:fillRect/>
            </a:stretch>
          </p:blipFill>
          <p:spPr>
            <a:xfrm>
              <a:off x="3228" y="4022"/>
              <a:ext cx="3354" cy="1146"/>
            </a:xfrm>
            <a:prstGeom prst="rect">
              <a:avLst/>
            </a:prstGeom>
          </p:spPr>
        </p:pic>
        <p:pic>
          <p:nvPicPr>
            <p:cNvPr id="9" name="图片 8"/>
            <p:cNvPicPr/>
            <p:nvPr/>
          </p:nvPicPr>
          <p:blipFill>
            <a:blip r:embed="rId2">
              <a:clrChange>
                <a:clrFrom>
                  <a:srgbClr val="FFFFFF">
                    <a:alpha val="100000"/>
                  </a:srgbClr>
                </a:clrFrom>
                <a:clrTo>
                  <a:srgbClr val="FFFFFF">
                    <a:alpha val="100000"/>
                    <a:alpha val="0"/>
                  </a:srgbClr>
                </a:clrTo>
              </a:clrChange>
            </a:blip>
            <a:stretch>
              <a:fillRect/>
            </a:stretch>
          </p:blipFill>
          <p:spPr>
            <a:xfrm>
              <a:off x="3240" y="5454"/>
              <a:ext cx="2122" cy="1141"/>
            </a:xfrm>
            <a:prstGeom prst="rect">
              <a:avLst/>
            </a:prstGeom>
          </p:spPr>
        </p:pic>
        <p:pic>
          <p:nvPicPr>
            <p:cNvPr id="16" name="图片 15"/>
            <p:cNvPicPr/>
            <p:nvPr/>
          </p:nvPicPr>
          <p:blipFill>
            <a:blip r:embed="rId3">
              <a:extLst>
                <a:ext uri="{96DAC541-7B7A-43D3-8B79-37D633B846F1}">
                  <asvg:svgBlip xmlns:asvg="http://schemas.microsoft.com/office/drawing/2016/SVG/main" r:embed="rId4"/>
                </a:ext>
              </a:extLst>
            </a:blip>
            <a:stretch>
              <a:fillRect/>
            </a:stretch>
          </p:blipFill>
          <p:spPr>
            <a:xfrm>
              <a:off x="6787" y="4022"/>
              <a:ext cx="1065" cy="1017"/>
            </a:xfrm>
            <a:prstGeom prst="rect">
              <a:avLst/>
            </a:prstGeom>
          </p:spPr>
        </p:pic>
        <p:pic>
          <p:nvPicPr>
            <p:cNvPr id="36" name="图片 35"/>
            <p:cNvPicPr/>
            <p:nvPr/>
          </p:nvPicPr>
          <p:blipFill>
            <a:blip r:embed="rId5"/>
            <a:srcRect l="22887" t="35148" r="21894" b="35180"/>
            <a:stretch>
              <a:fillRect/>
            </a:stretch>
          </p:blipFill>
          <p:spPr>
            <a:xfrm>
              <a:off x="5652" y="5480"/>
              <a:ext cx="2292" cy="1008"/>
            </a:xfrm>
            <a:prstGeom prst="rect">
              <a:avLst/>
            </a:prstGeom>
          </p:spPr>
        </p:pic>
      </p:grpSp>
      <p:cxnSp>
        <p:nvCxnSpPr>
          <p:cNvPr id="37" name="直接连接符 36"/>
          <p:cNvCxnSpPr/>
          <p:nvPr>
            <p:custDataLst>
              <p:tags r:id="rId6"/>
            </p:custDataLst>
          </p:nvPr>
        </p:nvCxnSpPr>
        <p:spPr>
          <a:xfrm flipH="1">
            <a:off x="2922235" y="3484472"/>
            <a:ext cx="3053715" cy="0"/>
          </a:xfrm>
          <a:prstGeom prst="line">
            <a:avLst/>
          </a:prstGeom>
          <a:ln w="31750">
            <a:solidFill>
              <a:schemeClr val="tx1">
                <a:lumMod val="65000"/>
                <a:lumOff val="35000"/>
              </a:schemeClr>
            </a:solidFill>
            <a:prstDash val="dash"/>
          </a:ln>
        </p:spPr>
        <p:style>
          <a:lnRef idx="3">
            <a:schemeClr val="dk1"/>
          </a:lnRef>
          <a:fillRef idx="0">
            <a:schemeClr val="dk1"/>
          </a:fillRef>
          <a:effectRef idx="2">
            <a:schemeClr val="dk1"/>
          </a:effectRef>
          <a:fontRef idx="minor">
            <a:schemeClr val="tx1"/>
          </a:fontRef>
        </p:style>
      </p:cxnSp>
      <p:pic>
        <p:nvPicPr>
          <p:cNvPr id="39" name="图片 38" descr="用户"/>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tretch>
            <a:fillRect/>
          </a:stretch>
        </p:blipFill>
        <p:spPr>
          <a:xfrm>
            <a:off x="1384935" y="1584960"/>
            <a:ext cx="919480" cy="919480"/>
          </a:xfrm>
          <a:prstGeom prst="rect">
            <a:avLst/>
          </a:prstGeom>
        </p:spPr>
      </p:pic>
      <p:sp>
        <p:nvSpPr>
          <p:cNvPr id="41" name="文本框 40"/>
          <p:cNvSpPr txBox="1"/>
          <p:nvPr/>
        </p:nvSpPr>
        <p:spPr>
          <a:xfrm>
            <a:off x="1040130" y="2645410"/>
            <a:ext cx="1620520" cy="398780"/>
          </a:xfrm>
          <a:prstGeom prst="rect">
            <a:avLst/>
          </a:prstGeom>
          <a:noFill/>
        </p:spPr>
        <p:txBody>
          <a:bodyPr wrap="square" rtlCol="0">
            <a:spAutoFit/>
          </a:bodyPr>
          <a:p>
            <a:pPr algn="ctr"/>
            <a:r>
              <a:rPr sz="2000" b="1">
                <a:solidFill>
                  <a:srgbClr val="585858"/>
                </a:solidFill>
                <a:latin typeface="Arial" panose="020B0604020202020204"/>
                <a:ea typeface="Arial" panose="020B0604020202020204"/>
                <a:cs typeface="Arial" panose="020B0604020202020204"/>
              </a:rPr>
              <a:t>User space</a:t>
            </a:r>
            <a:endParaRPr kumimoji="1" lang="zh-CN" altLang="en-US" sz="2000" b="1" dirty="0">
              <a:solidFill>
                <a:srgbClr val="585858"/>
              </a:solidFill>
              <a:latin typeface="Arial" panose="020B0604020202020204"/>
              <a:ea typeface="Arial" panose="020B0604020202020204"/>
              <a:cs typeface="Arial" panose="020B0604020202020204"/>
            </a:endParaRPr>
          </a:p>
        </p:txBody>
      </p:sp>
      <p:grpSp>
        <p:nvGrpSpPr>
          <p:cNvPr id="52" name="组合 51"/>
          <p:cNvGrpSpPr/>
          <p:nvPr/>
        </p:nvGrpSpPr>
        <p:grpSpPr>
          <a:xfrm>
            <a:off x="938530" y="4081780"/>
            <a:ext cx="2281555" cy="2122170"/>
            <a:chOff x="10298" y="4902"/>
            <a:chExt cx="4622" cy="4300"/>
          </a:xfrm>
        </p:grpSpPr>
        <p:grpSp>
          <p:nvGrpSpPr>
            <p:cNvPr id="50" name="组合 49"/>
            <p:cNvGrpSpPr/>
            <p:nvPr/>
          </p:nvGrpSpPr>
          <p:grpSpPr>
            <a:xfrm>
              <a:off x="10900" y="5628"/>
              <a:ext cx="3506" cy="3144"/>
              <a:chOff x="10367" y="5157"/>
              <a:chExt cx="3506" cy="3144"/>
            </a:xfrm>
          </p:grpSpPr>
          <p:pic>
            <p:nvPicPr>
              <p:cNvPr id="44" name="图片 43" descr="计算机网络"/>
              <p:cNvPicPr>
                <a:picLocks noChangeAspect="1"/>
              </p:cNvPicPr>
              <p:nvPr>
                <p:custDataLst>
                  <p:tags r:id="rId10"/>
                </p:custDataLst>
              </p:nvPr>
            </p:nvPicPr>
            <p:blipFill>
              <a:blip r:embed="rId11">
                <a:extLst>
                  <a:ext uri="{96DAC541-7B7A-43D3-8B79-37D633B846F1}">
                    <asvg:svgBlip xmlns:asvg="http://schemas.microsoft.com/office/drawing/2016/SVG/main" r:embed="rId12"/>
                  </a:ext>
                </a:extLst>
              </a:blip>
              <a:stretch>
                <a:fillRect/>
              </a:stretch>
            </p:blipFill>
            <p:spPr>
              <a:xfrm>
                <a:off x="10367" y="5157"/>
                <a:ext cx="1440" cy="1440"/>
              </a:xfrm>
              <a:prstGeom prst="rect">
                <a:avLst/>
              </a:prstGeom>
            </p:spPr>
          </p:pic>
          <p:grpSp>
            <p:nvGrpSpPr>
              <p:cNvPr id="48" name="组合 47"/>
              <p:cNvGrpSpPr/>
              <p:nvPr/>
            </p:nvGrpSpPr>
            <p:grpSpPr>
              <a:xfrm>
                <a:off x="10367" y="6861"/>
                <a:ext cx="3505" cy="1440"/>
                <a:chOff x="10772" y="5543"/>
                <a:chExt cx="3505" cy="1440"/>
              </a:xfrm>
            </p:grpSpPr>
            <p:pic>
              <p:nvPicPr>
                <p:cNvPr id="45" name="图片 44" descr="区块链"/>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tretch>
                  <a:fillRect/>
                </a:stretch>
              </p:blipFill>
              <p:spPr>
                <a:xfrm>
                  <a:off x="11805" y="5543"/>
                  <a:ext cx="1440" cy="1440"/>
                </a:xfrm>
                <a:prstGeom prst="rect">
                  <a:avLst/>
                </a:prstGeom>
              </p:spPr>
            </p:pic>
            <p:pic>
              <p:nvPicPr>
                <p:cNvPr id="46" name="图片 45" descr="数据库管理"/>
                <p:cNvPicPr>
                  <a:picLocks noChangeAspect="1"/>
                </p:cNvPicPr>
                <p:nvPr>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10772" y="5858"/>
                  <a:ext cx="809" cy="809"/>
                </a:xfrm>
                <a:prstGeom prst="rect">
                  <a:avLst/>
                </a:prstGeom>
              </p:spPr>
            </p:pic>
            <p:pic>
              <p:nvPicPr>
                <p:cNvPr id="47" name="图片 46" descr="数据库管理"/>
                <p:cNvPicPr>
                  <a:picLocks noChangeAspect="1"/>
                </p:cNvPicPr>
                <p:nvPr>
                  <p:custDataLst>
                    <p:tags r:id="rId19"/>
                  </p:custDataLst>
                </p:nvPr>
              </p:nvPicPr>
              <p:blipFill>
                <a:blip r:embed="rId17">
                  <a:extLst>
                    <a:ext uri="{96DAC541-7B7A-43D3-8B79-37D633B846F1}">
                      <asvg:svgBlip xmlns:asvg="http://schemas.microsoft.com/office/drawing/2016/SVG/main" r:embed="rId18"/>
                    </a:ext>
                  </a:extLst>
                </a:blip>
                <a:stretch>
                  <a:fillRect/>
                </a:stretch>
              </p:blipFill>
              <p:spPr>
                <a:xfrm>
                  <a:off x="13469" y="5858"/>
                  <a:ext cx="809" cy="809"/>
                </a:xfrm>
                <a:prstGeom prst="rect">
                  <a:avLst/>
                </a:prstGeom>
              </p:spPr>
            </p:pic>
          </p:grpSp>
          <p:pic>
            <p:nvPicPr>
              <p:cNvPr id="49" name="图片 48" descr="人工智能人脑控制"/>
              <p:cNvPicPr>
                <a:picLocks noChangeAspect="1"/>
              </p:cNvPicPr>
              <p:nvPr>
                <p:custDataLst>
                  <p:tags r:id="rId20"/>
                </p:custDataLst>
              </p:nvPr>
            </p:nvPicPr>
            <p:blipFill>
              <a:blip r:embed="rId21">
                <a:extLst>
                  <a:ext uri="{96DAC541-7B7A-43D3-8B79-37D633B846F1}">
                    <asvg:svgBlip xmlns:asvg="http://schemas.microsoft.com/office/drawing/2016/SVG/main" r:embed="rId22"/>
                  </a:ext>
                </a:extLst>
              </a:blip>
              <a:stretch>
                <a:fillRect/>
              </a:stretch>
            </p:blipFill>
            <p:spPr>
              <a:xfrm>
                <a:off x="12433" y="5157"/>
                <a:ext cx="1440" cy="1440"/>
              </a:xfrm>
              <a:prstGeom prst="rect">
                <a:avLst/>
              </a:prstGeom>
            </p:spPr>
          </p:pic>
        </p:grpSp>
        <p:sp>
          <p:nvSpPr>
            <p:cNvPr id="51" name="立方体 50"/>
            <p:cNvSpPr/>
            <p:nvPr/>
          </p:nvSpPr>
          <p:spPr>
            <a:xfrm>
              <a:off x="10298" y="4902"/>
              <a:ext cx="4622" cy="4301"/>
            </a:xfrm>
            <a:prstGeom prst="cube">
              <a:avLst>
                <a:gd name="adj" fmla="val 22971"/>
              </a:avLst>
            </a:prstGeom>
            <a:solidFill>
              <a:schemeClr val="bg2">
                <a:lumMod val="90000"/>
                <a:alpha val="59000"/>
              </a:schemeClr>
            </a:solidFill>
            <a:ln w="31750">
              <a:solidFill>
                <a:schemeClr val="tx1">
                  <a:lumMod val="65000"/>
                  <a:lumOff val="3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55" name="矩形: 圆角 27"/>
          <p:cNvSpPr/>
          <p:nvPr/>
        </p:nvSpPr>
        <p:spPr>
          <a:xfrm>
            <a:off x="4118610" y="4159250"/>
            <a:ext cx="3224530" cy="2778125"/>
          </a:xfrm>
          <a:prstGeom prst="roundRect">
            <a:avLst>
              <a:gd name="adj" fmla="val 8141"/>
            </a:avLst>
          </a:prstGeom>
          <a:noFill/>
          <a:ln w="38100">
            <a:gradFill>
              <a:gsLst>
                <a:gs pos="10000">
                  <a:schemeClr val="accent1">
                    <a:lumMod val="5000"/>
                    <a:lumOff val="95000"/>
                    <a:alpha val="0"/>
                  </a:schemeClr>
                </a:gs>
                <a:gs pos="0">
                  <a:srgbClr val="294C95"/>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a:solidFill>
                  <a:schemeClr val="tx1"/>
                </a:solidFill>
                <a:latin typeface="Arial" panose="020B0604020202020204" pitchFamily="34" charset="-122"/>
                <a:ea typeface="Arial" panose="020B0604020202020204" pitchFamily="34" charset="-122"/>
                <a:cs typeface="Arial" panose="020B0604020202020204"/>
              </a:rPr>
              <a:t> </a:t>
            </a:r>
            <a:endParaRPr lang="zh-CN" altLang="en-US" sz="2400" b="1">
              <a:solidFill>
                <a:schemeClr val="tx1"/>
              </a:solidFill>
              <a:latin typeface="微软雅黑" panose="020B0503020204020204" pitchFamily="34" charset="-122"/>
              <a:ea typeface="微软雅黑" panose="020B0503020204020204" pitchFamily="34" charset="-122"/>
            </a:endParaRPr>
          </a:p>
        </p:txBody>
      </p:sp>
      <p:sp>
        <p:nvSpPr>
          <p:cNvPr id="56" name="文本框 55"/>
          <p:cNvSpPr txBox="1"/>
          <p:nvPr/>
        </p:nvSpPr>
        <p:spPr>
          <a:xfrm>
            <a:off x="4423410" y="3844290"/>
            <a:ext cx="2633980" cy="461645"/>
          </a:xfrm>
          <a:prstGeom prst="rect">
            <a:avLst/>
          </a:prstGeom>
          <a:solidFill>
            <a:schemeClr val="bg1"/>
          </a:solidFill>
        </p:spPr>
        <p:txBody>
          <a:bodyPr wrap="square">
            <a:noAutofit/>
          </a:bodyPr>
          <a:lstStyle/>
          <a:p>
            <a:pPr algn="ctr">
              <a:lnSpc>
                <a:spcPct val="120000"/>
              </a:lnSpc>
            </a:pPr>
            <a:r>
              <a:rPr sz="2400" b="1">
                <a:solidFill>
                  <a:srgbClr val="10356D"/>
                </a:solidFill>
                <a:latin typeface="Arial" panose="020B0604020202020204"/>
                <a:ea typeface="Arial" panose="020B0604020202020204"/>
                <a:cs typeface="Arial" panose="020B0604020202020204"/>
              </a:rPr>
              <a:t>Runtime metrics</a:t>
            </a:r>
            <a:endParaRPr lang="zh-CN" altLang="en-US" sz="2400" b="1" dirty="0">
              <a:solidFill>
                <a:srgbClr val="10356D"/>
              </a:solidFill>
              <a:latin typeface="Arial" panose="020B0604020202020204"/>
              <a:ea typeface="Arial" panose="020B0604020202020204"/>
              <a:cs typeface="Arial" panose="020B0604020202020204"/>
            </a:endParaRPr>
          </a:p>
        </p:txBody>
      </p:sp>
      <p:sp>
        <p:nvSpPr>
          <p:cNvPr id="58" name="文本框 57"/>
          <p:cNvSpPr txBox="1"/>
          <p:nvPr/>
        </p:nvSpPr>
        <p:spPr>
          <a:xfrm>
            <a:off x="4063365" y="4341495"/>
            <a:ext cx="3545205" cy="1864360"/>
          </a:xfrm>
          <a:prstGeom prst="rect">
            <a:avLst/>
          </a:prstGeom>
          <a:noFill/>
        </p:spPr>
        <p:txBody>
          <a:bodyPr wrap="square">
            <a:noAutofit/>
          </a:bodyPr>
          <a:lstStyle/>
          <a:p>
            <a:pPr marL="285750" indent="-285750" fontAlgn="auto">
              <a:lnSpc>
                <a:spcPct val="120000"/>
              </a:lnSpc>
              <a:buFont typeface="Wingdings" panose="05000000000000000000" charset="0"/>
              <a:buChar char="l"/>
            </a:pPr>
            <a:r>
              <a:rPr lang="en-US" sz="2000" b="1">
                <a:solidFill>
                  <a:schemeClr val="tx1">
                    <a:lumMod val="75000"/>
                    <a:lumOff val="25000"/>
                  </a:schemeClr>
                </a:solidFill>
                <a:latin typeface="Arial" panose="020B0604020202020204"/>
                <a:ea typeface="Arial" panose="020B0604020202020204"/>
                <a:cs typeface="Arial" panose="020B0604020202020204"/>
              </a:rPr>
              <a:t>Performance</a:t>
            </a:r>
            <a:r>
              <a:rPr sz="2000" b="1">
                <a:solidFill>
                  <a:schemeClr val="tx1">
                    <a:lumMod val="75000"/>
                    <a:lumOff val="25000"/>
                  </a:schemeClr>
                </a:solidFill>
                <a:latin typeface="Arial" panose="020B0604020202020204"/>
                <a:ea typeface="Arial" panose="020B0604020202020204"/>
                <a:cs typeface="Arial" panose="020B0604020202020204"/>
              </a:rPr>
              <a:t> counters: cache misses, cycles, ...</a:t>
            </a:r>
            <a:endParaRPr sz="2000" b="1">
              <a:solidFill>
                <a:schemeClr val="tx1">
                  <a:lumMod val="75000"/>
                  <a:lumOff val="25000"/>
                </a:schemeClr>
              </a:solidFill>
              <a:latin typeface="Arial" panose="020B0604020202020204"/>
              <a:ea typeface="Arial" panose="020B0604020202020204"/>
              <a:cs typeface="Arial" panose="020B0604020202020204"/>
            </a:endParaRPr>
          </a:p>
          <a:p>
            <a:pPr marL="285750" indent="-285750" fontAlgn="auto">
              <a:lnSpc>
                <a:spcPct val="120000"/>
              </a:lnSpc>
              <a:buFont typeface="Wingdings" panose="05000000000000000000" charset="0"/>
              <a:buChar char="l"/>
            </a:pPr>
            <a:r>
              <a:rPr sz="2000" b="1">
                <a:solidFill>
                  <a:schemeClr val="tx1">
                    <a:lumMod val="75000"/>
                    <a:lumOff val="25000"/>
                  </a:schemeClr>
                </a:solidFill>
                <a:latin typeface="Arial" panose="020B0604020202020204"/>
                <a:ea typeface="Arial" panose="020B0604020202020204"/>
                <a:cs typeface="Arial" panose="020B0604020202020204"/>
              </a:rPr>
              <a:t>Scheduler statistics: throughput, timeout rate, ...</a:t>
            </a:r>
            <a:endParaRPr sz="2000" b="1">
              <a:solidFill>
                <a:schemeClr val="tx1">
                  <a:lumMod val="75000"/>
                  <a:lumOff val="25000"/>
                </a:schemeClr>
              </a:solidFill>
              <a:latin typeface="Arial" panose="020B0604020202020204"/>
              <a:ea typeface="Arial" panose="020B0604020202020204"/>
              <a:cs typeface="Arial" panose="020B0604020202020204"/>
            </a:endParaRPr>
          </a:p>
        </p:txBody>
      </p:sp>
      <p:pic>
        <p:nvPicPr>
          <p:cNvPr id="63" name="图片 62" descr="箭头划分柱状图和饼状图"/>
          <p:cNvPicPr>
            <a:picLocks noChangeAspect="1"/>
          </p:cNvPicPr>
          <p:nvPr>
            <p:custDataLst>
              <p:tags r:id="rId23"/>
            </p:custDataLst>
          </p:nvPr>
        </p:nvPicPr>
        <p:blipFill>
          <a:blip r:embed="rId24">
            <a:extLst>
              <a:ext uri="{96DAC541-7B7A-43D3-8B79-37D633B846F1}">
                <asvg:svgBlip xmlns:asvg="http://schemas.microsoft.com/office/drawing/2016/SVG/main" r:embed="rId25"/>
              </a:ext>
            </a:extLst>
          </a:blip>
          <a:stretch>
            <a:fillRect/>
          </a:stretch>
        </p:blipFill>
        <p:spPr>
          <a:xfrm>
            <a:off x="9354820" y="4201160"/>
            <a:ext cx="1080135" cy="1080135"/>
          </a:xfrm>
          <a:prstGeom prst="rect">
            <a:avLst/>
          </a:prstGeom>
        </p:spPr>
      </p:pic>
      <p:sp>
        <p:nvSpPr>
          <p:cNvPr id="65" name="矩形: 圆角 26"/>
          <p:cNvSpPr/>
          <p:nvPr/>
        </p:nvSpPr>
        <p:spPr>
          <a:xfrm>
            <a:off x="8241665" y="5550535"/>
            <a:ext cx="3380105" cy="567055"/>
          </a:xfrm>
          <a:prstGeom prst="roundRect">
            <a:avLst/>
          </a:prstGeom>
          <a:solidFill>
            <a:schemeClr val="bg1">
              <a:lumMod val="95000"/>
            </a:schemeClr>
          </a:solidFill>
          <a:ln w="381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 bIns="9144" rtlCol="0" anchor="ctr"/>
          <a:lstStyle/>
          <a:p>
            <a:pPr algn="ctr">
              <a:lnSpc>
                <a:spcPct val="92000"/>
              </a:lnSpc>
              <a:spcBef>
                <a:spcPts val="0"/>
              </a:spcBef>
              <a:spcAft>
                <a:spcPts val="0"/>
              </a:spcAft>
            </a:pPr>
            <a:r>
              <a:rPr sz="2400" b="1">
                <a:solidFill>
                  <a:srgbClr val="585858"/>
                </a:solidFill>
                <a:latin typeface="Arial" panose="020B0604020202020204"/>
                <a:ea typeface="Arial" panose="020B0604020202020204"/>
                <a:cs typeface="Arial" panose="020B0604020202020204"/>
              </a:rPr>
              <a:t>System </a:t>
            </a:r>
            <a:r>
              <a:rPr lang="en-US" sz="2400" b="1">
                <a:solidFill>
                  <a:srgbClr val="585858"/>
                </a:solidFill>
                <a:latin typeface="Arial" panose="020B0604020202020204"/>
                <a:ea typeface="Arial" panose="020B0604020202020204"/>
                <a:cs typeface="Arial" panose="020B0604020202020204"/>
              </a:rPr>
              <a:t>O</a:t>
            </a:r>
            <a:r>
              <a:rPr sz="2400" b="1">
                <a:solidFill>
                  <a:srgbClr val="585858"/>
                </a:solidFill>
                <a:latin typeface="Arial" panose="020B0604020202020204"/>
                <a:ea typeface="Arial" panose="020B0604020202020204"/>
                <a:cs typeface="Arial" panose="020B0604020202020204"/>
              </a:rPr>
              <a:t>ptimization</a:t>
            </a:r>
            <a:endParaRPr kumimoji="1" lang="zh-CN" sz="2400" b="1" dirty="0">
              <a:solidFill>
                <a:srgbClr val="585858"/>
              </a:solidFill>
              <a:latin typeface="Arial" panose="020B0604020202020204"/>
              <a:ea typeface="Arial" panose="020B0604020202020204"/>
              <a:cs typeface="Arial" panose="020B0604020202020204"/>
              <a:sym typeface="+mn-ea"/>
            </a:endParaRPr>
          </a:p>
        </p:txBody>
      </p:sp>
      <p:pic>
        <p:nvPicPr>
          <p:cNvPr id="68" name="图片 67" descr="箭头-尖尾-向左"/>
          <p:cNvPicPr>
            <a:picLocks noChangeAspect="1"/>
          </p:cNvPicPr>
          <p:nvPr>
            <p:custDataLst>
              <p:tags r:id="rId26"/>
            </p:custDataLst>
          </p:nvPr>
        </p:nvPicPr>
        <p:blipFill>
          <a:blip r:embed="rId27">
            <a:extLst>
              <a:ext uri="{96DAC541-7B7A-43D3-8B79-37D633B846F1}">
                <asvg:svgBlip xmlns:asvg="http://schemas.microsoft.com/office/drawing/2016/SVG/main" r:embed="rId28"/>
              </a:ext>
            </a:extLst>
          </a:blip>
          <a:stretch>
            <a:fillRect/>
          </a:stretch>
        </p:blipFill>
        <p:spPr>
          <a:xfrm rot="9540000">
            <a:off x="3060065" y="4879975"/>
            <a:ext cx="839470" cy="646430"/>
          </a:xfrm>
          <a:prstGeom prst="rect">
            <a:avLst/>
          </a:prstGeom>
        </p:spPr>
      </p:pic>
      <p:pic>
        <p:nvPicPr>
          <p:cNvPr id="69" name="图片 68" descr="箭头-尖尾-向左"/>
          <p:cNvPicPr>
            <a:picLocks noChangeAspect="1"/>
          </p:cNvPicPr>
          <p:nvPr>
            <p:custDataLst>
              <p:tags r:id="rId29"/>
            </p:custDataLst>
          </p:nvPr>
        </p:nvPicPr>
        <p:blipFill>
          <a:blip r:embed="rId27">
            <a:extLst>
              <a:ext uri="{96DAC541-7B7A-43D3-8B79-37D633B846F1}">
                <asvg:svgBlip xmlns:asvg="http://schemas.microsoft.com/office/drawing/2016/SVG/main" r:embed="rId30"/>
              </a:ext>
            </a:extLst>
          </a:blip>
          <a:stretch>
            <a:fillRect/>
          </a:stretch>
        </p:blipFill>
        <p:spPr>
          <a:xfrm rot="17040000">
            <a:off x="1741170" y="3629660"/>
            <a:ext cx="839470" cy="646430"/>
          </a:xfrm>
          <a:prstGeom prst="rect">
            <a:avLst/>
          </a:prstGeom>
        </p:spPr>
      </p:pic>
      <p:pic>
        <p:nvPicPr>
          <p:cNvPr id="72" name="图片 71" descr="箭头"/>
          <p:cNvPicPr>
            <a:picLocks noChangeAspect="1"/>
          </p:cNvPicPr>
          <p:nvPr>
            <p:custDataLst>
              <p:tags r:id="rId31"/>
            </p:custDataLst>
          </p:nvPr>
        </p:nvPicPr>
        <p:blipFill>
          <a:blip r:embed="rId32">
            <a:extLst>
              <a:ext uri="{96DAC541-7B7A-43D3-8B79-37D633B846F1}">
                <asvg:svgBlip xmlns:asvg="http://schemas.microsoft.com/office/drawing/2016/SVG/main" r:embed="rId33"/>
              </a:ext>
            </a:extLst>
          </a:blip>
          <a:stretch>
            <a:fillRect/>
          </a:stretch>
        </p:blipFill>
        <p:spPr>
          <a:xfrm>
            <a:off x="7624445" y="4848225"/>
            <a:ext cx="725170" cy="709930"/>
          </a:xfrm>
          <a:prstGeom prst="rect">
            <a:avLst/>
          </a:prstGeom>
        </p:spPr>
      </p:pic>
      <p:sp>
        <p:nvSpPr>
          <p:cNvPr id="73" name="矩形: 圆角 27"/>
          <p:cNvSpPr/>
          <p:nvPr/>
        </p:nvSpPr>
        <p:spPr>
          <a:xfrm>
            <a:off x="7023100" y="1423035"/>
            <a:ext cx="3979545" cy="2353945"/>
          </a:xfrm>
          <a:prstGeom prst="roundRect">
            <a:avLst>
              <a:gd name="adj" fmla="val 8141"/>
            </a:avLst>
          </a:prstGeom>
          <a:noFill/>
          <a:ln w="38100">
            <a:gradFill>
              <a:gsLst>
                <a:gs pos="14000">
                  <a:schemeClr val="accent1">
                    <a:lumMod val="5000"/>
                    <a:lumOff val="95000"/>
                    <a:alpha val="0"/>
                  </a:schemeClr>
                </a:gs>
                <a:gs pos="0">
                  <a:srgbClr val="294C95"/>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a:solidFill>
                  <a:schemeClr val="tx1"/>
                </a:solidFill>
                <a:latin typeface="Arial" panose="020B0604020202020204" pitchFamily="34" charset="-122"/>
                <a:ea typeface="Arial" panose="020B0604020202020204" pitchFamily="34" charset="-122"/>
                <a:cs typeface="Arial" panose="020B0604020202020204"/>
              </a:rPr>
              <a:t> </a:t>
            </a:r>
            <a:endParaRPr lang="zh-CN" altLang="en-US" sz="2400" b="1">
              <a:solidFill>
                <a:schemeClr val="tx1"/>
              </a:solidFill>
              <a:latin typeface="微软雅黑" panose="020B0503020204020204" pitchFamily="34" charset="-122"/>
              <a:ea typeface="微软雅黑" panose="020B0503020204020204" pitchFamily="34" charset="-122"/>
            </a:endParaRPr>
          </a:p>
        </p:txBody>
      </p:sp>
      <p:sp>
        <p:nvSpPr>
          <p:cNvPr id="74" name="文本框 73"/>
          <p:cNvSpPr txBox="1"/>
          <p:nvPr/>
        </p:nvSpPr>
        <p:spPr>
          <a:xfrm>
            <a:off x="7308850" y="1082675"/>
            <a:ext cx="3412490" cy="695960"/>
          </a:xfrm>
          <a:prstGeom prst="rect">
            <a:avLst/>
          </a:prstGeom>
          <a:solidFill>
            <a:schemeClr val="bg1"/>
          </a:solidFill>
        </p:spPr>
        <p:txBody>
          <a:bodyPr wrap="square" tIns="9144" bIns="9144" anchor="ctr">
            <a:spAutoFit/>
          </a:bodyPr>
          <a:lstStyle/>
          <a:p>
            <a:pPr algn="ctr">
              <a:lnSpc>
                <a:spcPct val="92000"/>
              </a:lnSpc>
              <a:spcBef>
                <a:spcPts val="0"/>
              </a:spcBef>
              <a:spcAft>
                <a:spcPts val="0"/>
              </a:spcAft>
            </a:pPr>
            <a:r>
              <a:rPr sz="2400" b="1">
                <a:solidFill>
                  <a:srgbClr val="10356D"/>
                </a:solidFill>
                <a:latin typeface="Arial" panose="020B0604020202020204"/>
                <a:ea typeface="Arial" panose="020B0604020202020204"/>
                <a:cs typeface="Arial" panose="020B0604020202020204"/>
              </a:rPr>
              <a:t>High-performance</a:t>
            </a:r>
            <a:br>
              <a:rPr sz="2400" b="1">
                <a:solidFill>
                  <a:srgbClr val="10356D"/>
                </a:solidFill>
                <a:latin typeface="Arial" panose="020B0604020202020204"/>
                <a:ea typeface="Arial" panose="020B0604020202020204"/>
                <a:cs typeface="Arial" panose="020B0604020202020204"/>
              </a:rPr>
            </a:br>
            <a:r>
              <a:rPr sz="2400" b="1">
                <a:solidFill>
                  <a:srgbClr val="10356D"/>
                </a:solidFill>
                <a:latin typeface="Arial" panose="020B0604020202020204"/>
                <a:ea typeface="Arial" panose="020B0604020202020204"/>
                <a:cs typeface="Arial" panose="020B0604020202020204"/>
              </a:rPr>
              <a:t>user-space systems</a:t>
            </a:r>
            <a:endParaRPr lang="zh-CN" altLang="en-US" sz="2400" b="1" dirty="0">
              <a:solidFill>
                <a:srgbClr val="10356D"/>
              </a:solidFill>
              <a:latin typeface="Arial" panose="020B0604020202020204"/>
              <a:ea typeface="Arial" panose="020B0604020202020204"/>
              <a:cs typeface="Arial" panose="020B0604020202020204"/>
            </a:endParaRPr>
          </a:p>
        </p:txBody>
      </p:sp>
      <p:sp>
        <p:nvSpPr>
          <p:cNvPr id="75" name="文本框 74"/>
          <p:cNvSpPr txBox="1"/>
          <p:nvPr/>
        </p:nvSpPr>
        <p:spPr>
          <a:xfrm>
            <a:off x="6861810" y="1761490"/>
            <a:ext cx="5125720" cy="1717675"/>
          </a:xfrm>
          <a:prstGeom prst="rect">
            <a:avLst/>
          </a:prstGeom>
          <a:noFill/>
        </p:spPr>
        <p:txBody>
          <a:bodyPr wrap="square">
            <a:noAutofit/>
          </a:bodyPr>
          <a:lstStyle/>
          <a:p>
            <a:pPr marL="285750" indent="-285750" fontAlgn="auto">
              <a:lnSpc>
                <a:spcPct val="130000"/>
              </a:lnSpc>
              <a:buFont typeface="Wingdings" panose="05000000000000000000" charset="0"/>
              <a:buChar char="l"/>
            </a:pPr>
            <a:r>
              <a:rPr sz="2000" b="1">
                <a:solidFill>
                  <a:schemeClr val="tx1">
                    <a:lumMod val="75000"/>
                    <a:lumOff val="25000"/>
                  </a:schemeClr>
                </a:solidFill>
                <a:latin typeface="Arial" panose="020B0604020202020204"/>
                <a:ea typeface="Arial" panose="020B0604020202020204"/>
                <a:cs typeface="Arial" panose="020B0604020202020204"/>
              </a:rPr>
              <a:t>High-throughput, low-latency networking: DPDK and VPP</a:t>
            </a:r>
            <a:endPar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indent="-285750" fontAlgn="auto">
              <a:lnSpc>
                <a:spcPct val="130000"/>
              </a:lnSpc>
              <a:buFont typeface="Wingdings" panose="05000000000000000000" charset="0"/>
              <a:buChar char="l"/>
            </a:pPr>
            <a:r>
              <a:rPr sz="2000" b="1">
                <a:solidFill>
                  <a:schemeClr val="tx1">
                    <a:lumMod val="75000"/>
                    <a:lumOff val="25000"/>
                  </a:schemeClr>
                </a:solidFill>
                <a:latin typeface="Arial" panose="020B0604020202020204"/>
                <a:ea typeface="Arial" panose="020B0604020202020204"/>
                <a:cs typeface="Arial" panose="020B0604020202020204"/>
              </a:rPr>
              <a:t>User-space storage and key-value stores: SPDK and Redis</a:t>
            </a:r>
            <a:endPar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indent="-285750" fontAlgn="auto">
              <a:lnSpc>
                <a:spcPct val="130000"/>
              </a:lnSpc>
              <a:buFont typeface="Wingdings" panose="05000000000000000000" charset="0"/>
              <a:buChar char="l"/>
            </a:pPr>
            <a:r>
              <a:rPr sz="2000" b="1">
                <a:solidFill>
                  <a:schemeClr val="tx1">
                    <a:lumMod val="75000"/>
                    <a:lumOff val="25000"/>
                  </a:schemeClr>
                </a:solidFill>
                <a:latin typeface="Arial" panose="020B0604020202020204"/>
                <a:ea typeface="Arial" panose="020B0604020202020204"/>
                <a:cs typeface="Arial" panose="020B0604020202020204"/>
              </a:rPr>
              <a:t>Distributed deep-learning frameworks</a:t>
            </a:r>
            <a:endParaRPr lang="zh-CN" altLang="en-US" sz="2000" b="1" dirty="0">
              <a:solidFill>
                <a:schemeClr val="tx1">
                  <a:lumMod val="75000"/>
                  <a:lumOff val="25000"/>
                </a:schemeClr>
              </a:solidFill>
              <a:latin typeface="Arial" panose="020B0604020202020204"/>
              <a:ea typeface="Arial" panose="020B0604020202020204"/>
              <a:cs typeface="Arial" panose="020B0604020202020204"/>
            </a:endParaRPr>
          </a:p>
        </p:txBody>
      </p:sp>
      <p:sp>
        <p:nvSpPr>
          <p:cNvPr id="80" name="文本框 79"/>
          <p:cNvSpPr txBox="1"/>
          <p:nvPr/>
        </p:nvSpPr>
        <p:spPr>
          <a:xfrm>
            <a:off x="2997200" y="4560570"/>
            <a:ext cx="1345565" cy="368300"/>
          </a:xfrm>
          <a:prstGeom prst="rect">
            <a:avLst/>
          </a:prstGeom>
          <a:noFill/>
        </p:spPr>
        <p:txBody>
          <a:bodyPr wrap="square" rtlCol="0">
            <a:spAutoFit/>
          </a:bodyPr>
          <a:p>
            <a:pPr algn="ctr"/>
            <a:r>
              <a:rPr sz="1500" b="1">
                <a:solidFill>
                  <a:srgbClr val="585858"/>
                </a:solidFill>
                <a:latin typeface="Arial" panose="020B0604020202020204"/>
                <a:ea typeface="Arial" panose="020B0604020202020204"/>
                <a:cs typeface="Arial" panose="020B0604020202020204"/>
              </a:rPr>
              <a:t>Observe</a:t>
            </a:r>
            <a:endParaRPr kumimoji="1" lang="zh-CN" altLang="en-US" b="1" dirty="0">
              <a:solidFill>
                <a:schemeClr val="tx1">
                  <a:lumMod val="75000"/>
                  <a:lumOff val="2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60" descr="人工智能人脑控制"/>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5268595" y="3428365"/>
            <a:ext cx="628650" cy="861060"/>
          </a:xfrm>
          <a:prstGeom prst="rect">
            <a:avLst/>
          </a:prstGeom>
        </p:spPr>
      </p:pic>
      <p:pic>
        <p:nvPicPr>
          <p:cNvPr id="63" name="图片 62" descr="圆圈柱状图"/>
          <p:cNvPicPr>
            <a:picLocks noChangeAspect="1"/>
          </p:cNvPicPr>
          <p:nvPr>
            <p:custDataLst>
              <p:tags r:id="rId4"/>
            </p:custDataLst>
          </p:nvPr>
        </p:nvPicPr>
        <p:blipFill>
          <a:blip r:embed="rId5">
            <a:extLst>
              <a:ext uri="{96DAC541-7B7A-43D3-8B79-37D633B846F1}">
                <asvg:svgBlip xmlns:asvg="http://schemas.microsoft.com/office/drawing/2016/SVG/main" r:embed="rId6"/>
              </a:ext>
            </a:extLst>
          </a:blip>
          <a:stretch>
            <a:fillRect/>
          </a:stretch>
        </p:blipFill>
        <p:spPr>
          <a:xfrm>
            <a:off x="5268595" y="2249170"/>
            <a:ext cx="669290" cy="669290"/>
          </a:xfrm>
          <a:prstGeom prst="rect">
            <a:avLst/>
          </a:prstGeom>
        </p:spPr>
      </p:pic>
      <p:grpSp>
        <p:nvGrpSpPr>
          <p:cNvPr id="66" name="组合 65"/>
          <p:cNvGrpSpPr/>
          <p:nvPr/>
        </p:nvGrpSpPr>
        <p:grpSpPr>
          <a:xfrm rot="180000">
            <a:off x="6196965" y="3824605"/>
            <a:ext cx="724535" cy="534670"/>
            <a:chOff x="8596" y="8884"/>
            <a:chExt cx="1141" cy="842"/>
          </a:xfrm>
        </p:grpSpPr>
        <p:pic>
          <p:nvPicPr>
            <p:cNvPr id="64" name="图片 63" descr="链"/>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tretch>
              <a:fillRect/>
            </a:stretch>
          </p:blipFill>
          <p:spPr>
            <a:xfrm>
              <a:off x="8596" y="8884"/>
              <a:ext cx="647" cy="647"/>
            </a:xfrm>
            <a:prstGeom prst="rect">
              <a:avLst/>
            </a:prstGeom>
          </p:spPr>
        </p:pic>
        <p:pic>
          <p:nvPicPr>
            <p:cNvPr id="65" name="图片 64" descr="链"/>
            <p:cNvPicPr>
              <a:picLocks noChangeAspect="1"/>
            </p:cNvPicPr>
            <p:nvPr>
              <p:custDataLst>
                <p:tags r:id="rId10"/>
              </p:custDataLst>
            </p:nvPr>
          </p:nvPicPr>
          <p:blipFill>
            <a:blip r:embed="rId8">
              <a:extLst>
                <a:ext uri="{96DAC541-7B7A-43D3-8B79-37D633B846F1}">
                  <asvg:svgBlip xmlns:asvg="http://schemas.microsoft.com/office/drawing/2016/SVG/main" r:embed="rId9"/>
                </a:ext>
              </a:extLst>
            </a:blip>
            <a:stretch>
              <a:fillRect/>
            </a:stretch>
          </p:blipFill>
          <p:spPr>
            <a:xfrm rot="5400000">
              <a:off x="9091" y="9080"/>
              <a:ext cx="647" cy="647"/>
            </a:xfrm>
            <a:prstGeom prst="rect">
              <a:avLst/>
            </a:prstGeom>
          </p:spPr>
        </p:pic>
      </p:grpSp>
      <p:grpSp>
        <p:nvGrpSpPr>
          <p:cNvPr id="79" name="组合 78"/>
          <p:cNvGrpSpPr/>
          <p:nvPr/>
        </p:nvGrpSpPr>
        <p:grpSpPr>
          <a:xfrm>
            <a:off x="5909945" y="3044825"/>
            <a:ext cx="1093470" cy="323850"/>
            <a:chOff x="7033" y="1567"/>
            <a:chExt cx="1722" cy="510"/>
          </a:xfrm>
        </p:grpSpPr>
        <p:grpSp>
          <p:nvGrpSpPr>
            <p:cNvPr id="78" name="组合 77"/>
            <p:cNvGrpSpPr/>
            <p:nvPr/>
          </p:nvGrpSpPr>
          <p:grpSpPr>
            <a:xfrm>
              <a:off x="7033" y="1567"/>
              <a:ext cx="1722" cy="510"/>
              <a:chOff x="8327" y="936"/>
              <a:chExt cx="1550" cy="510"/>
            </a:xfrm>
          </p:grpSpPr>
          <p:cxnSp>
            <p:nvCxnSpPr>
              <p:cNvPr id="68" name="直接连接符 67"/>
              <p:cNvCxnSpPr/>
              <p:nvPr/>
            </p:nvCxnSpPr>
            <p:spPr>
              <a:xfrm>
                <a:off x="8341" y="936"/>
                <a:ext cx="1537" cy="0"/>
              </a:xfrm>
              <a:prstGeom prst="line">
                <a:avLst/>
              </a:prstGeom>
              <a:ln w="38100"/>
            </p:spPr>
            <p:style>
              <a:lnRef idx="2">
                <a:schemeClr val="accent1"/>
              </a:lnRef>
              <a:fillRef idx="0">
                <a:srgbClr val="FFFFFF"/>
              </a:fillRef>
              <a:effectRef idx="0">
                <a:srgbClr val="FFFFFF"/>
              </a:effectRef>
              <a:fontRef idx="minor">
                <a:schemeClr val="tx1"/>
              </a:fontRef>
            </p:style>
          </p:cxnSp>
          <p:cxnSp>
            <p:nvCxnSpPr>
              <p:cNvPr id="70" name="直接连接符 69"/>
              <p:cNvCxnSpPr/>
              <p:nvPr/>
            </p:nvCxnSpPr>
            <p:spPr>
              <a:xfrm>
                <a:off x="8327" y="1446"/>
                <a:ext cx="1537" cy="0"/>
              </a:xfrm>
              <a:prstGeom prst="line">
                <a:avLst/>
              </a:prstGeom>
              <a:ln w="38100"/>
            </p:spPr>
            <p:style>
              <a:lnRef idx="2">
                <a:schemeClr val="accent1"/>
              </a:lnRef>
              <a:fillRef idx="0">
                <a:srgbClr val="FFFFFF"/>
              </a:fillRef>
              <a:effectRef idx="0">
                <a:srgbClr val="FFFFFF"/>
              </a:effectRef>
              <a:fontRef idx="minor">
                <a:schemeClr val="tx1"/>
              </a:fontRef>
            </p:style>
          </p:cxnSp>
        </p:grpSp>
        <p:grpSp>
          <p:nvGrpSpPr>
            <p:cNvPr id="77" name="组合 76"/>
            <p:cNvGrpSpPr/>
            <p:nvPr/>
          </p:nvGrpSpPr>
          <p:grpSpPr>
            <a:xfrm>
              <a:off x="7158" y="1689"/>
              <a:ext cx="1498" cy="248"/>
              <a:chOff x="6990" y="1497"/>
              <a:chExt cx="1498" cy="248"/>
            </a:xfrm>
          </p:grpSpPr>
          <p:sp>
            <p:nvSpPr>
              <p:cNvPr id="71" name="立方体 70"/>
              <p:cNvSpPr/>
              <p:nvPr/>
            </p:nvSpPr>
            <p:spPr>
              <a:xfrm>
                <a:off x="6990" y="1497"/>
                <a:ext cx="235" cy="248"/>
              </a:xfrm>
              <a:prstGeom prst="cube">
                <a:avLst/>
              </a:prstGeom>
              <a:solidFill>
                <a:srgbClr val="9DC3E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3" name="立方体 72"/>
              <p:cNvSpPr/>
              <p:nvPr/>
            </p:nvSpPr>
            <p:spPr>
              <a:xfrm>
                <a:off x="7306" y="1497"/>
                <a:ext cx="235" cy="248"/>
              </a:xfrm>
              <a:prstGeom prst="cube">
                <a:avLst/>
              </a:prstGeom>
              <a:solidFill>
                <a:srgbClr val="9DC3E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4" name="立方体 73"/>
              <p:cNvSpPr/>
              <p:nvPr/>
            </p:nvSpPr>
            <p:spPr>
              <a:xfrm>
                <a:off x="7622" y="1497"/>
                <a:ext cx="235" cy="248"/>
              </a:xfrm>
              <a:prstGeom prst="cube">
                <a:avLst/>
              </a:prstGeom>
              <a:solidFill>
                <a:srgbClr val="9DC3E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5" name="立方体 74"/>
              <p:cNvSpPr/>
              <p:nvPr/>
            </p:nvSpPr>
            <p:spPr>
              <a:xfrm>
                <a:off x="7938" y="1497"/>
                <a:ext cx="235" cy="248"/>
              </a:xfrm>
              <a:prstGeom prst="cube">
                <a:avLst/>
              </a:prstGeom>
              <a:solidFill>
                <a:srgbClr val="9DC3E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6" name="立方体 75"/>
              <p:cNvSpPr/>
              <p:nvPr/>
            </p:nvSpPr>
            <p:spPr>
              <a:xfrm>
                <a:off x="8254" y="1497"/>
                <a:ext cx="235" cy="248"/>
              </a:xfrm>
              <a:prstGeom prst="cube">
                <a:avLst/>
              </a:prstGeom>
              <a:solidFill>
                <a:srgbClr val="9DC3E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pic>
        <p:nvPicPr>
          <p:cNvPr id="80" name="图片 79" descr="时间网页"/>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5640705" y="4447540"/>
            <a:ext cx="591820" cy="591820"/>
          </a:xfrm>
          <a:prstGeom prst="rect">
            <a:avLst/>
          </a:prstGeom>
        </p:spPr>
      </p:pic>
      <p:sp>
        <p:nvSpPr>
          <p:cNvPr id="62" name="立方体 61"/>
          <p:cNvSpPr/>
          <p:nvPr/>
        </p:nvSpPr>
        <p:spPr>
          <a:xfrm>
            <a:off x="5083810" y="1707515"/>
            <a:ext cx="2018665" cy="3442970"/>
          </a:xfrm>
          <a:prstGeom prst="cube">
            <a:avLst>
              <a:gd name="adj" fmla="val 22971"/>
            </a:avLst>
          </a:prstGeom>
          <a:solidFill>
            <a:schemeClr val="bg2">
              <a:lumMod val="90000"/>
              <a:alpha val="59000"/>
            </a:schemeClr>
          </a:solidFill>
          <a:ln w="31750">
            <a:solidFill>
              <a:schemeClr val="tx1">
                <a:lumMod val="65000"/>
                <a:lumOff val="3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0" name="矩形 89"/>
          <p:cNvSpPr/>
          <p:nvPr/>
        </p:nvSpPr>
        <p:spPr>
          <a:xfrm>
            <a:off x="2857500" y="5567680"/>
            <a:ext cx="2225675" cy="771525"/>
          </a:xfrm>
          <a:prstGeom prst="rect">
            <a:avLst/>
          </a:prstGeom>
          <a:gradFill>
            <a:gsLst>
              <a:gs pos="100000">
                <a:schemeClr val="accent1">
                  <a:lumMod val="5000"/>
                  <a:lumOff val="95000"/>
                  <a:alpha val="0"/>
                </a:schemeClr>
              </a:gs>
              <a:gs pos="0">
                <a:srgbClr val="9DC3E6"/>
              </a:gs>
            </a:gsLst>
            <a:lin ang="161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1" name="矩形 90"/>
          <p:cNvSpPr/>
          <p:nvPr/>
        </p:nvSpPr>
        <p:spPr>
          <a:xfrm>
            <a:off x="513715" y="5567680"/>
            <a:ext cx="2012950" cy="771525"/>
          </a:xfrm>
          <a:prstGeom prst="rect">
            <a:avLst/>
          </a:prstGeom>
          <a:gradFill>
            <a:gsLst>
              <a:gs pos="100000">
                <a:schemeClr val="accent1">
                  <a:lumMod val="5000"/>
                  <a:lumOff val="95000"/>
                  <a:alpha val="0"/>
                </a:schemeClr>
              </a:gs>
              <a:gs pos="0">
                <a:srgbClr val="9DC3E6"/>
              </a:gs>
            </a:gsLst>
            <a:lin ang="161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2" name="矩形 91"/>
          <p:cNvSpPr/>
          <p:nvPr/>
        </p:nvSpPr>
        <p:spPr>
          <a:xfrm>
            <a:off x="6988175" y="5554028"/>
            <a:ext cx="2075180" cy="771525"/>
          </a:xfrm>
          <a:prstGeom prst="rect">
            <a:avLst/>
          </a:prstGeom>
          <a:gradFill>
            <a:gsLst>
              <a:gs pos="100000">
                <a:schemeClr val="accent1">
                  <a:lumMod val="5000"/>
                  <a:lumOff val="95000"/>
                  <a:alpha val="0"/>
                </a:schemeClr>
              </a:gs>
              <a:gs pos="0">
                <a:srgbClr val="9DC3E6"/>
              </a:gs>
            </a:gsLst>
            <a:lin ang="161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3" name="矩形 92"/>
          <p:cNvSpPr/>
          <p:nvPr/>
        </p:nvSpPr>
        <p:spPr>
          <a:xfrm>
            <a:off x="9431020" y="5576570"/>
            <a:ext cx="2606675" cy="771525"/>
          </a:xfrm>
          <a:prstGeom prst="rect">
            <a:avLst/>
          </a:prstGeom>
          <a:gradFill>
            <a:gsLst>
              <a:gs pos="100000">
                <a:schemeClr val="accent1">
                  <a:lumMod val="5000"/>
                  <a:lumOff val="95000"/>
                  <a:alpha val="0"/>
                </a:schemeClr>
              </a:gs>
              <a:gs pos="0">
                <a:srgbClr val="9DC3E6"/>
              </a:gs>
            </a:gsLst>
            <a:lin ang="161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2" name="文本框 41"/>
          <p:cNvSpPr txBox="1"/>
          <p:nvPr/>
        </p:nvSpPr>
        <p:spPr>
          <a:xfrm>
            <a:off x="513715" y="5632450"/>
            <a:ext cx="2029460" cy="706755"/>
          </a:xfrm>
          <a:prstGeom prst="rect">
            <a:avLst/>
          </a:prstGeom>
          <a:noFill/>
        </p:spPr>
        <p:txBody>
          <a:bodyPr wrap="square" rtlCol="0">
            <a:spAutoFit/>
          </a:bodyPr>
          <a:p>
            <a:pPr algn="ctr"/>
            <a:r>
              <a:rPr sz="2000" b="1">
                <a:solidFill>
                  <a:srgbClr val="585858"/>
                </a:solidFill>
                <a:latin typeface="Arial" panose="020B0604020202020204"/>
                <a:ea typeface="Arial" panose="020B0604020202020204"/>
                <a:cs typeface="Arial" panose="020B0604020202020204"/>
              </a:rPr>
              <a:t>Standard profiling tools</a:t>
            </a:r>
            <a:endParaRPr kumimoji="1" lang="zh-CN" altLang="en-US" sz="2000" b="1" dirty="0">
              <a:solidFill>
                <a:srgbClr val="585858"/>
              </a:solidFill>
              <a:latin typeface="Arial" panose="020B0604020202020204"/>
              <a:ea typeface="Arial" panose="020B0604020202020204"/>
              <a:cs typeface="Arial" panose="020B0604020202020204"/>
            </a:endParaRPr>
          </a:p>
        </p:txBody>
      </p:sp>
      <p:sp>
        <p:nvSpPr>
          <p:cNvPr id="44" name="文本框 43"/>
          <p:cNvSpPr txBox="1"/>
          <p:nvPr/>
        </p:nvSpPr>
        <p:spPr>
          <a:xfrm>
            <a:off x="2584450" y="5704205"/>
            <a:ext cx="2766060" cy="645160"/>
          </a:xfrm>
          <a:prstGeom prst="rect">
            <a:avLst/>
          </a:prstGeom>
          <a:noFill/>
        </p:spPr>
        <p:txBody>
          <a:bodyPr wrap="square" rtlCol="0">
            <a:spAutoFit/>
          </a:bodyPr>
          <a:p>
            <a:pPr algn="ctr"/>
            <a:r>
              <a:rPr b="1">
                <a:solidFill>
                  <a:srgbClr val="585858"/>
                </a:solidFill>
                <a:latin typeface="Arial" panose="020B0604020202020204"/>
                <a:ea typeface="Arial" panose="020B0604020202020204"/>
                <a:cs typeface="Arial" panose="020B0604020202020204"/>
              </a:rPr>
              <a:t>Coarse-grained view</a:t>
            </a:r>
            <a:endParaRPr kumimoji="1" lang="zh-CN" altLang="en-US" sz="3200" b="1" dirty="0">
              <a:solidFill>
                <a:schemeClr val="tx1">
                  <a:lumMod val="75000"/>
                  <a:lumOff val="25000"/>
                </a:schemeClr>
              </a:solidFill>
              <a:latin typeface="+mj-ea"/>
              <a:ea typeface="+mj-ea"/>
            </a:endParaRPr>
          </a:p>
          <a:p>
            <a:pPr algn="ctr"/>
            <a:r>
              <a:rPr b="1">
                <a:solidFill>
                  <a:srgbClr val="585858"/>
                </a:solidFill>
                <a:latin typeface="Arial" panose="020B0604020202020204"/>
                <a:ea typeface="Arial" panose="020B0604020202020204"/>
                <a:cs typeface="Arial" panose="020B0604020202020204"/>
              </a:rPr>
              <a:t>Low collection cost</a:t>
            </a:r>
            <a:endParaRPr kumimoji="1" lang="zh-CN" altLang="en-US" b="1" dirty="0">
              <a:solidFill>
                <a:srgbClr val="585858"/>
              </a:solidFill>
              <a:latin typeface="Arial" panose="020B0604020202020204"/>
              <a:ea typeface="Arial" panose="020B0604020202020204"/>
              <a:cs typeface="Arial" panose="020B0604020202020204"/>
            </a:endParaRPr>
          </a:p>
        </p:txBody>
      </p:sp>
      <p:sp>
        <p:nvSpPr>
          <p:cNvPr id="49" name="文本框 48"/>
          <p:cNvSpPr txBox="1"/>
          <p:nvPr/>
        </p:nvSpPr>
        <p:spPr>
          <a:xfrm>
            <a:off x="6729730" y="5694045"/>
            <a:ext cx="2592070" cy="645160"/>
          </a:xfrm>
          <a:prstGeom prst="rect">
            <a:avLst/>
          </a:prstGeom>
          <a:noFill/>
        </p:spPr>
        <p:txBody>
          <a:bodyPr wrap="square" rtlCol="0">
            <a:spAutoFit/>
          </a:bodyPr>
          <a:p>
            <a:pPr algn="ctr"/>
            <a:r>
              <a:rPr b="1">
                <a:solidFill>
                  <a:srgbClr val="585858"/>
                </a:solidFill>
                <a:latin typeface="Arial" panose="020B0604020202020204"/>
                <a:ea typeface="Arial" panose="020B0604020202020204"/>
                <a:cs typeface="Arial" panose="020B0604020202020204"/>
              </a:rPr>
              <a:t>Native support or instrumentation</a:t>
            </a:r>
            <a:endParaRPr kumimoji="1" lang="zh-CN" altLang="en-US" b="1" dirty="0">
              <a:solidFill>
                <a:srgbClr val="585858"/>
              </a:solidFill>
              <a:latin typeface="Arial" panose="020B0604020202020204"/>
              <a:ea typeface="Arial" panose="020B0604020202020204"/>
              <a:cs typeface="Arial" panose="020B0604020202020204"/>
            </a:endParaRPr>
          </a:p>
        </p:txBody>
      </p:sp>
      <p:sp>
        <p:nvSpPr>
          <p:cNvPr id="52" name="文本框 51"/>
          <p:cNvSpPr txBox="1"/>
          <p:nvPr/>
        </p:nvSpPr>
        <p:spPr>
          <a:xfrm>
            <a:off x="9321800" y="5695315"/>
            <a:ext cx="2808605" cy="645160"/>
          </a:xfrm>
          <a:prstGeom prst="rect">
            <a:avLst/>
          </a:prstGeom>
          <a:noFill/>
        </p:spPr>
        <p:txBody>
          <a:bodyPr wrap="square" rtlCol="0">
            <a:spAutoFit/>
          </a:bodyPr>
          <a:p>
            <a:pPr algn="ctr"/>
            <a:r>
              <a:rPr b="1">
                <a:solidFill>
                  <a:srgbClr val="585858"/>
                </a:solidFill>
                <a:latin typeface="Arial" panose="020B0604020202020204"/>
                <a:ea typeface="Arial" panose="020B0604020202020204"/>
                <a:cs typeface="Arial" panose="020B0604020202020204"/>
              </a:rPr>
              <a:t>Fine-grained signals</a:t>
            </a:r>
            <a:endParaRPr kumimoji="1" lang="zh-CN" altLang="en-US" sz="3200" b="1" dirty="0">
              <a:solidFill>
                <a:schemeClr val="tx1">
                  <a:lumMod val="75000"/>
                  <a:lumOff val="25000"/>
                </a:schemeClr>
              </a:solidFill>
              <a:latin typeface="+mj-ea"/>
              <a:ea typeface="+mj-ea"/>
            </a:endParaRPr>
          </a:p>
          <a:p>
            <a:pPr algn="ctr"/>
            <a:r>
              <a:rPr b="1">
                <a:solidFill>
                  <a:srgbClr val="585858"/>
                </a:solidFill>
                <a:latin typeface="Arial" panose="020B0604020202020204"/>
                <a:ea typeface="Arial" panose="020B0604020202020204"/>
                <a:cs typeface="Arial" panose="020B0604020202020204"/>
              </a:rPr>
              <a:t>Higher collection cost</a:t>
            </a:r>
            <a:endParaRPr kumimoji="1" lang="zh-CN" altLang="en-US" b="1" dirty="0">
              <a:solidFill>
                <a:srgbClr val="585858"/>
              </a:solidFill>
              <a:latin typeface="Arial" panose="020B0604020202020204"/>
              <a:ea typeface="Arial" panose="020B0604020202020204"/>
              <a:cs typeface="Arial" panose="020B0604020202020204"/>
            </a:endParaRPr>
          </a:p>
        </p:txBody>
      </p:sp>
      <p:sp>
        <p:nvSpPr>
          <p:cNvPr id="2" name="标题 1"/>
          <p:cNvSpPr>
            <a:spLocks noGrp="1"/>
          </p:cNvSpPr>
          <p:nvPr>
            <p:ph type="title"/>
          </p:nvPr>
        </p:nvSpPr>
        <p:spPr>
          <a:xfrm>
            <a:off x="965073" y="278257"/>
            <a:ext cx="10561320" cy="658368"/>
          </a:xfrm>
        </p:spPr>
        <p:txBody>
          <a:bodyPr wrap="none" lIns="36576" anchor="ctr"/>
          <a:lstStyle/>
          <a:p>
            <a:r>
              <a:rPr sz="3200" b="1">
                <a:solidFill>
                  <a:srgbClr val="141414"/>
                </a:solidFill>
                <a:latin typeface="Arial" panose="020B0604020202020204"/>
                <a:ea typeface="Arial" panose="020B0604020202020204"/>
                <a:cs typeface="Arial" panose="020B0604020202020204"/>
              </a:rPr>
              <a:t>Internal metrics reveal hidden bottlenecks</a:t>
            </a:r>
            <a:endParaRPr lang="zh-CN" altLang="en-US" sz="4000" b="1" dirty="0"/>
          </a:p>
        </p:txBody>
      </p:sp>
      <p:sp>
        <p:nvSpPr>
          <p:cNvPr id="3" name="日期占位符 2"/>
          <p:cNvSpPr>
            <a:spLocks noGrp="1"/>
          </p:cNvSpPr>
          <p:nvPr>
            <p:ph type="dt" sz="half" idx="10"/>
          </p:nvPr>
        </p:nvSpPr>
        <p:spPr/>
        <p:txBody>
          <a:bodyPr/>
          <a:lstStyle/>
          <a:p>
            <a:fld id="{15F2CB96-5BCE-744B-8CCC-AA75BAD07FE4}" type="datetime1">
              <a:rPr kumimoji="1" lang="zh-CN" altLang="en-US" smtClean="0"/>
            </a:fld>
            <a:endParaRPr kumimoji="1" lang="zh-CN" altLang="en-US"/>
          </a:p>
        </p:txBody>
      </p:sp>
      <p:sp>
        <p:nvSpPr>
          <p:cNvPr id="4" name="页脚占位符 3"/>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5" name="灯片编号占位符 4"/>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3 / 11</a:t>
            </a:r>
            <a:endParaRPr kumimoji="1" lang="zh-CN" altLang="en-US" dirty="0"/>
          </a:p>
        </p:txBody>
      </p:sp>
      <p:grpSp>
        <p:nvGrpSpPr>
          <p:cNvPr id="16" name="组合 15"/>
          <p:cNvGrpSpPr/>
          <p:nvPr/>
        </p:nvGrpSpPr>
        <p:grpSpPr>
          <a:xfrm>
            <a:off x="650240" y="1346200"/>
            <a:ext cx="2475230" cy="424180"/>
            <a:chOff x="1504" y="2647"/>
            <a:chExt cx="3898" cy="533"/>
          </a:xfrm>
        </p:grpSpPr>
        <p:sp>
          <p:nvSpPr>
            <p:cNvPr id="8" name="平行四边形 7"/>
            <p:cNvSpPr/>
            <p:nvPr/>
          </p:nvSpPr>
          <p:spPr>
            <a:xfrm>
              <a:off x="1504" y="2647"/>
              <a:ext cx="613" cy="533"/>
            </a:xfrm>
            <a:prstGeom prst="parallelogram">
              <a:avLst>
                <a:gd name="adj" fmla="val 33723"/>
              </a:avLst>
            </a:prstGeom>
            <a:solidFill>
              <a:schemeClr val="accent5">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平行四边形 8"/>
            <p:cNvSpPr/>
            <p:nvPr/>
          </p:nvSpPr>
          <p:spPr>
            <a:xfrm>
              <a:off x="2093" y="2647"/>
              <a:ext cx="3309" cy="533"/>
            </a:xfrm>
            <a:prstGeom prst="parallelogram">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56" name="文本框 55"/>
          <p:cNvSpPr txBox="1"/>
          <p:nvPr/>
        </p:nvSpPr>
        <p:spPr>
          <a:xfrm>
            <a:off x="1183640" y="1390650"/>
            <a:ext cx="3615690" cy="356870"/>
          </a:xfrm>
          <a:prstGeom prst="rect">
            <a:avLst/>
          </a:prstGeom>
          <a:noFill/>
        </p:spPr>
        <p:txBody>
          <a:bodyPr wrap="square" tIns="9144" bIns="9144" anchor="ctr">
            <a:spAutoFit/>
          </a:bodyPr>
          <a:lstStyle/>
          <a:p>
            <a:pPr algn="l">
              <a:lnSpc>
                <a:spcPct val="92000"/>
              </a:lnSpc>
              <a:spcBef>
                <a:spcPts val="0"/>
              </a:spcBef>
              <a:spcAft>
                <a:spcPts val="0"/>
              </a:spcAft>
            </a:pPr>
            <a:r>
              <a:rPr sz="2400" b="1">
                <a:solidFill>
                  <a:srgbClr val="10356D"/>
                </a:solidFill>
                <a:latin typeface="Arial" panose="020B0604020202020204"/>
                <a:ea typeface="Arial" panose="020B0604020202020204"/>
                <a:cs typeface="Arial" panose="020B0604020202020204"/>
              </a:rPr>
              <a:t>Infrastructure metrics</a:t>
            </a:r>
            <a:endParaRPr lang="zh-CN" altLang="en-US" sz="2400" b="1" dirty="0">
              <a:solidFill>
                <a:srgbClr val="10356D"/>
              </a:solidFill>
              <a:latin typeface="Arial" panose="020B0604020202020204"/>
              <a:ea typeface="Arial" panose="020B0604020202020204"/>
              <a:cs typeface="Arial" panose="020B0604020202020204"/>
            </a:endParaRPr>
          </a:p>
        </p:txBody>
      </p:sp>
      <p:sp>
        <p:nvSpPr>
          <p:cNvPr id="17" name="矩形: 圆角 27"/>
          <p:cNvSpPr/>
          <p:nvPr/>
        </p:nvSpPr>
        <p:spPr>
          <a:xfrm>
            <a:off x="635635" y="1927225"/>
            <a:ext cx="3801745" cy="3561080"/>
          </a:xfrm>
          <a:prstGeom prst="roundRect">
            <a:avLst>
              <a:gd name="adj" fmla="val 4999"/>
            </a:avLst>
          </a:prstGeom>
          <a:noFill/>
          <a:ln w="38100">
            <a:solidFill>
              <a:srgbClr val="294C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a:solidFill>
                  <a:schemeClr val="tx1"/>
                </a:solidFill>
                <a:latin typeface="Arial" panose="020B0604020202020204" pitchFamily="34" charset="-122"/>
                <a:ea typeface="Arial" panose="020B0604020202020204" pitchFamily="34" charset="-122"/>
                <a:cs typeface="Arial" panose="020B0604020202020204"/>
              </a:rPr>
              <a:t> </a:t>
            </a:r>
            <a:endParaRPr lang="zh-CN" altLang="en-US" sz="2400" b="1">
              <a:solidFill>
                <a:schemeClr val="tx1"/>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741680" y="1943100"/>
            <a:ext cx="4226560" cy="3385185"/>
          </a:xfrm>
          <a:prstGeom prst="rect">
            <a:avLst/>
          </a:prstGeom>
          <a:noFill/>
        </p:spPr>
        <p:txBody>
          <a:bodyPr wrap="square" tIns="36576" bIns="36576">
            <a:noAutofit/>
          </a:bodyPr>
          <a:lstStyle/>
          <a:p>
            <a:pPr indent="0" fontAlgn="auto">
              <a:lnSpc>
                <a:spcPct val="130000"/>
              </a:lnSpc>
              <a:spcBef>
                <a:spcPts val="0"/>
              </a:spcBef>
              <a:spcAft>
                <a:spcPts val="0"/>
              </a:spcAft>
              <a:buFont typeface="Wingdings" panose="05000000000000000000" charset="0"/>
              <a:buNone/>
            </a:pPr>
            <a:r>
              <a:rPr lang="en-US" sz="2400" b="1">
                <a:solidFill>
                  <a:schemeClr val="tx1"/>
                </a:solidFill>
                <a:latin typeface="Arial" panose="020B0604020202020204"/>
                <a:ea typeface="Arial" panose="020B0604020202020204"/>
                <a:cs typeface="Arial" panose="020B0604020202020204"/>
              </a:rPr>
              <a:t>Low-level</a:t>
            </a:r>
            <a:r>
              <a:rPr sz="2400" b="1">
                <a:solidFill>
                  <a:schemeClr val="tx1"/>
                </a:solidFill>
                <a:latin typeface="Arial" panose="020B0604020202020204"/>
                <a:ea typeface="Arial" panose="020B0604020202020204"/>
                <a:cs typeface="Arial" panose="020B0604020202020204"/>
              </a:rPr>
              <a:t> metrics</a:t>
            </a:r>
            <a:r>
              <a:rPr lang="en-US" sz="2400" b="1">
                <a:solidFill>
                  <a:schemeClr val="tx1"/>
                </a:solidFill>
                <a:latin typeface="Arial" panose="020B0604020202020204"/>
                <a:ea typeface="Arial" panose="020B0604020202020204"/>
                <a:cs typeface="Arial" panose="020B0604020202020204"/>
              </a:rPr>
              <a:t>:</a:t>
            </a:r>
            <a:endParaRPr lang="zh-CN" altLang="en-US" sz="3200" b="1" dirty="0">
              <a:solidFill>
                <a:schemeClr val="tx1"/>
              </a:solidFill>
              <a:latin typeface="微软雅黑" panose="020B0503020204020204" pitchFamily="34" charset="-122"/>
              <a:ea typeface="微软雅黑" panose="020B0503020204020204" pitchFamily="34" charset="-122"/>
              <a:cs typeface="Calibri" panose="020F0502020204030204" pitchFamily="34" charset="0"/>
              <a:sym typeface="+mn-ea"/>
            </a:endParaRPr>
          </a:p>
          <a:p>
            <a:pPr marL="285750" lvl="0" indent="-285750" fontAlgn="auto">
              <a:lnSpc>
                <a:spcPct val="130000"/>
              </a:lnSpc>
              <a:spcBef>
                <a:spcPts val="0"/>
              </a:spcBef>
              <a:spcAft>
                <a:spcPts val="0"/>
              </a:spcAft>
              <a:buFont typeface="Wingdings" panose="05000000000000000000" charset="0"/>
              <a:buChar char="l"/>
            </a:pPr>
            <a:r>
              <a:rPr sz="2400" b="1">
                <a:solidFill>
                  <a:schemeClr val="tx1">
                    <a:lumMod val="75000"/>
                    <a:lumOff val="25000"/>
                  </a:schemeClr>
                </a:solidFill>
                <a:latin typeface="Arial" panose="020B0604020202020204"/>
                <a:ea typeface="Arial" panose="020B0604020202020204"/>
                <a:cs typeface="Arial" panose="020B0604020202020204"/>
              </a:rPr>
              <a:t>Cycles per instruction (CPI)</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30000"/>
              </a:lnSpc>
              <a:spcBef>
                <a:spcPts val="0"/>
              </a:spcBef>
              <a:spcAft>
                <a:spcPts val="0"/>
              </a:spcAft>
              <a:buFont typeface="Wingdings" panose="05000000000000000000" charset="0"/>
              <a:buChar char="l"/>
            </a:pPr>
            <a:r>
              <a:rPr sz="2400" b="1">
                <a:solidFill>
                  <a:schemeClr val="tx1">
                    <a:lumMod val="75000"/>
                    <a:lumOff val="25000"/>
                  </a:schemeClr>
                </a:solidFill>
                <a:latin typeface="Arial" panose="020B0604020202020204"/>
                <a:ea typeface="Arial" panose="020B0604020202020204"/>
                <a:cs typeface="Arial" panose="020B0604020202020204"/>
              </a:rPr>
              <a:t>Cache-miss rate</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lvl="0" indent="0" fontAlgn="auto">
              <a:lnSpc>
                <a:spcPct val="130000"/>
              </a:lnSpc>
              <a:spcBef>
                <a:spcPts val="0"/>
              </a:spcBef>
              <a:spcAft>
                <a:spcPts val="0"/>
              </a:spcAft>
              <a:buFont typeface="Wingdings" panose="05000000000000000000" charset="0"/>
              <a:buNone/>
            </a:pPr>
            <a:r>
              <a:rPr sz="2400" b="1">
                <a:solidFill>
                  <a:schemeClr val="tx1"/>
                </a:solidFill>
                <a:latin typeface="Arial" panose="020B0604020202020204"/>
                <a:ea typeface="Arial" panose="020B0604020202020204"/>
                <a:cs typeface="Arial" panose="020B0604020202020204"/>
              </a:rPr>
              <a:t>Kernel statistics</a:t>
            </a:r>
            <a:r>
              <a:rPr lang="en-US" sz="2400" b="1">
                <a:solidFill>
                  <a:schemeClr val="tx1"/>
                </a:solidFill>
                <a:latin typeface="Arial" panose="020B0604020202020204"/>
                <a:ea typeface="Arial" panose="020B0604020202020204"/>
                <a:cs typeface="Arial" panose="020B0604020202020204"/>
              </a:rPr>
              <a:t>:</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sym typeface="+mn-ea"/>
            </a:endParaRPr>
          </a:p>
          <a:p>
            <a:pPr marL="285750" lvl="0" indent="-285750" fontAlgn="auto">
              <a:lnSpc>
                <a:spcPct val="130000"/>
              </a:lnSpc>
              <a:spcBef>
                <a:spcPts val="0"/>
              </a:spcBef>
              <a:spcAft>
                <a:spcPts val="0"/>
              </a:spcAft>
              <a:buFont typeface="Wingdings" panose="05000000000000000000" charset="0"/>
              <a:buChar char="l"/>
            </a:pPr>
            <a:r>
              <a:rPr sz="2400" b="1">
                <a:solidFill>
                  <a:schemeClr val="tx1">
                    <a:lumMod val="75000"/>
                    <a:lumOff val="25000"/>
                  </a:schemeClr>
                </a:solidFill>
                <a:latin typeface="Arial" panose="020B0604020202020204"/>
                <a:ea typeface="Arial" panose="020B0604020202020204"/>
                <a:cs typeface="Arial" panose="020B0604020202020204"/>
              </a:rPr>
              <a:t>Page-fault count</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30000"/>
              </a:lnSpc>
              <a:spcBef>
                <a:spcPts val="0"/>
              </a:spcBef>
              <a:spcAft>
                <a:spcPts val="0"/>
              </a:spcAft>
              <a:buFont typeface="Wingdings" panose="05000000000000000000" charset="0"/>
              <a:buChar char="l"/>
            </a:pPr>
            <a:r>
              <a:rPr sz="2400" b="1">
                <a:solidFill>
                  <a:schemeClr val="tx1">
                    <a:lumMod val="75000"/>
                    <a:lumOff val="25000"/>
                  </a:schemeClr>
                </a:solidFill>
                <a:latin typeface="Arial" panose="020B0604020202020204"/>
                <a:ea typeface="Arial" panose="020B0604020202020204"/>
                <a:cs typeface="Arial" panose="020B0604020202020204"/>
              </a:rPr>
              <a:t>Scheduler </a:t>
            </a:r>
            <a:r>
              <a:rPr lang="en-US" altLang="zh-CN" sz="2400" b="1">
                <a:solidFill>
                  <a:schemeClr val="tx1">
                    <a:lumMod val="75000"/>
                    <a:lumOff val="25000"/>
                  </a:schemeClr>
                </a:solidFill>
                <a:latin typeface="Arial" panose="020B0604020202020204"/>
                <a:ea typeface="Arial" panose="020B0604020202020204"/>
                <a:cs typeface="Arial" panose="020B0604020202020204"/>
              </a:rPr>
              <a:t>parameters</a:t>
            </a:r>
            <a:endParaRPr lang="en-US" altLang="zh-CN" sz="2400" b="1">
              <a:solidFill>
                <a:schemeClr val="tx1">
                  <a:lumMod val="75000"/>
                  <a:lumOff val="25000"/>
                </a:schemeClr>
              </a:solidFill>
              <a:latin typeface="Arial" panose="020B0604020202020204"/>
              <a:ea typeface="Arial" panose="020B0604020202020204"/>
              <a:cs typeface="Arial" panose="020B0604020202020204"/>
            </a:endParaRPr>
          </a:p>
        </p:txBody>
      </p:sp>
      <p:grpSp>
        <p:nvGrpSpPr>
          <p:cNvPr id="24" name="组合 23"/>
          <p:cNvGrpSpPr/>
          <p:nvPr/>
        </p:nvGrpSpPr>
        <p:grpSpPr>
          <a:xfrm>
            <a:off x="7838440" y="1346200"/>
            <a:ext cx="2475230" cy="424180"/>
            <a:chOff x="1504" y="2647"/>
            <a:chExt cx="3898" cy="533"/>
          </a:xfrm>
        </p:grpSpPr>
        <p:sp>
          <p:nvSpPr>
            <p:cNvPr id="25" name="平行四边形 24"/>
            <p:cNvSpPr/>
            <p:nvPr/>
          </p:nvSpPr>
          <p:spPr>
            <a:xfrm>
              <a:off x="1504" y="2647"/>
              <a:ext cx="613" cy="533"/>
            </a:xfrm>
            <a:prstGeom prst="parallelogram">
              <a:avLst>
                <a:gd name="adj" fmla="val 33723"/>
              </a:avLst>
            </a:prstGeom>
            <a:solidFill>
              <a:schemeClr val="accent5">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6" name="平行四边形 35"/>
            <p:cNvSpPr/>
            <p:nvPr/>
          </p:nvSpPr>
          <p:spPr>
            <a:xfrm>
              <a:off x="2093" y="2647"/>
              <a:ext cx="3309" cy="533"/>
            </a:xfrm>
            <a:prstGeom prst="parallelogram">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37" name="文本框 36"/>
          <p:cNvSpPr txBox="1"/>
          <p:nvPr/>
        </p:nvSpPr>
        <p:spPr>
          <a:xfrm>
            <a:off x="8371840" y="1390650"/>
            <a:ext cx="3030220" cy="356870"/>
          </a:xfrm>
          <a:prstGeom prst="rect">
            <a:avLst/>
          </a:prstGeom>
          <a:noFill/>
        </p:spPr>
        <p:txBody>
          <a:bodyPr wrap="square" tIns="9144" bIns="9144" anchor="ctr">
            <a:spAutoFit/>
          </a:bodyPr>
          <a:lstStyle/>
          <a:p>
            <a:pPr algn="l">
              <a:lnSpc>
                <a:spcPct val="92000"/>
              </a:lnSpc>
              <a:spcBef>
                <a:spcPts val="0"/>
              </a:spcBef>
              <a:spcAft>
                <a:spcPts val="0"/>
              </a:spcAft>
            </a:pPr>
            <a:r>
              <a:rPr sz="2400" b="1">
                <a:solidFill>
                  <a:srgbClr val="10356D"/>
                </a:solidFill>
                <a:latin typeface="Arial" panose="020B0604020202020204"/>
                <a:ea typeface="Arial" panose="020B0604020202020204"/>
                <a:cs typeface="Arial" panose="020B0604020202020204"/>
              </a:rPr>
              <a:t>Internal metrics</a:t>
            </a:r>
            <a:endParaRPr lang="zh-CN" altLang="en-US" sz="2400" b="1" dirty="0">
              <a:solidFill>
                <a:srgbClr val="10356D"/>
              </a:solidFill>
              <a:latin typeface="Arial" panose="020B0604020202020204"/>
              <a:ea typeface="Arial" panose="020B0604020202020204"/>
              <a:cs typeface="Arial" panose="020B0604020202020204"/>
            </a:endParaRPr>
          </a:p>
        </p:txBody>
      </p:sp>
      <p:sp>
        <p:nvSpPr>
          <p:cNvPr id="38" name="矩形: 圆角 27"/>
          <p:cNvSpPr/>
          <p:nvPr/>
        </p:nvSpPr>
        <p:spPr>
          <a:xfrm>
            <a:off x="7823835" y="1927225"/>
            <a:ext cx="4003675" cy="3561080"/>
          </a:xfrm>
          <a:prstGeom prst="roundRect">
            <a:avLst>
              <a:gd name="adj" fmla="val 4999"/>
            </a:avLst>
          </a:prstGeom>
          <a:noFill/>
          <a:ln w="38100">
            <a:solidFill>
              <a:srgbClr val="294C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a:solidFill>
                  <a:schemeClr val="tx1"/>
                </a:solidFill>
                <a:latin typeface="Arial" panose="020B0604020202020204" pitchFamily="34" charset="-122"/>
                <a:ea typeface="Arial" panose="020B0604020202020204" pitchFamily="34" charset="-122"/>
                <a:cs typeface="Arial" panose="020B0604020202020204"/>
              </a:rPr>
              <a:t> </a:t>
            </a:r>
            <a:endParaRPr lang="zh-CN" altLang="en-US" sz="2400" b="1">
              <a:solidFill>
                <a:schemeClr val="tx1"/>
              </a:solidFill>
              <a:latin typeface="微软雅黑" panose="020B0503020204020204" pitchFamily="34" charset="-122"/>
              <a:ea typeface="微软雅黑" panose="020B0503020204020204" pitchFamily="34" charset="-122"/>
            </a:endParaRPr>
          </a:p>
        </p:txBody>
      </p:sp>
      <p:sp>
        <p:nvSpPr>
          <p:cNvPr id="39" name="文本框 38"/>
          <p:cNvSpPr txBox="1"/>
          <p:nvPr/>
        </p:nvSpPr>
        <p:spPr>
          <a:xfrm>
            <a:off x="7919720" y="1870710"/>
            <a:ext cx="3907790" cy="3616960"/>
          </a:xfrm>
          <a:prstGeom prst="rect">
            <a:avLst/>
          </a:prstGeom>
          <a:noFill/>
        </p:spPr>
        <p:txBody>
          <a:bodyPr wrap="square" tIns="36576" bIns="36576">
            <a:spAutoFit/>
          </a:bodyPr>
          <a:lstStyle/>
          <a:p>
            <a:pPr indent="0" fontAlgn="auto">
              <a:lnSpc>
                <a:spcPct val="120000"/>
              </a:lnSpc>
              <a:spcBef>
                <a:spcPts val="0"/>
              </a:spcBef>
              <a:spcAft>
                <a:spcPts val="0"/>
              </a:spcAft>
              <a:buFont typeface="Wingdings" panose="05000000000000000000" charset="0"/>
              <a:buNone/>
            </a:pPr>
            <a:r>
              <a:rPr sz="2400" b="1">
                <a:solidFill>
                  <a:schemeClr val="tx1">
                    <a:lumMod val="75000"/>
                    <a:lumOff val="25000"/>
                  </a:schemeClr>
                </a:solidFill>
                <a:latin typeface="Arial" panose="020B0604020202020204"/>
                <a:ea typeface="Arial" panose="020B0604020202020204"/>
                <a:cs typeface="Arial" panose="020B0604020202020204"/>
              </a:rPr>
              <a:t>Per-function execution time</a:t>
            </a:r>
            <a:endParaRPr sz="2400" b="1">
              <a:solidFill>
                <a:schemeClr val="tx1">
                  <a:lumMod val="75000"/>
                  <a:lumOff val="25000"/>
                </a:schemeClr>
              </a:solidFill>
              <a:latin typeface="Arial" panose="020B0604020202020204"/>
              <a:ea typeface="Arial" panose="020B0604020202020204"/>
              <a:cs typeface="Arial" panose="020B0604020202020204"/>
            </a:endParaRPr>
          </a:p>
          <a:p>
            <a:pPr marL="285750" lvl="0" indent="-285750" fontAlgn="auto">
              <a:lnSpc>
                <a:spcPct val="120000"/>
              </a:lnSpc>
              <a:spcBef>
                <a:spcPts val="0"/>
              </a:spcBef>
              <a:spcAft>
                <a:spcPts val="0"/>
              </a:spcAft>
              <a:buFont typeface="Wingdings" panose="05000000000000000000" charset="0"/>
              <a:buChar char="l"/>
            </a:pPr>
            <a:r>
              <a:rPr sz="2400" b="1">
                <a:solidFill>
                  <a:schemeClr val="tx1">
                    <a:lumMod val="75000"/>
                    <a:lumOff val="25000"/>
                  </a:schemeClr>
                </a:solidFill>
                <a:latin typeface="Arial" panose="020B0604020202020204"/>
                <a:ea typeface="Arial" panose="020B0604020202020204"/>
                <a:cs typeface="Arial" panose="020B0604020202020204"/>
              </a:rPr>
              <a:t>Invocation-frequency distribution</a:t>
            </a:r>
            <a:endParaRPr sz="2400" b="1">
              <a:solidFill>
                <a:schemeClr val="tx1">
                  <a:lumMod val="75000"/>
                  <a:lumOff val="25000"/>
                </a:schemeClr>
              </a:solidFill>
              <a:latin typeface="Arial" panose="020B0604020202020204"/>
              <a:ea typeface="Arial" panose="020B0604020202020204"/>
              <a:cs typeface="Arial" panose="020B0604020202020204"/>
            </a:endParaRPr>
          </a:p>
          <a:p>
            <a:pPr marL="285750" lvl="0" indent="-285750" fontAlgn="auto">
              <a:lnSpc>
                <a:spcPct val="120000"/>
              </a:lnSpc>
              <a:spcBef>
                <a:spcPts val="0"/>
              </a:spcBef>
              <a:spcAft>
                <a:spcPts val="0"/>
              </a:spcAft>
              <a:buFont typeface="Wingdings" panose="05000000000000000000" charset="0"/>
              <a:buChar char="l"/>
            </a:pPr>
            <a:r>
              <a:rPr sz="2400" b="1">
                <a:solidFill>
                  <a:schemeClr val="tx1">
                    <a:lumMod val="75000"/>
                    <a:lumOff val="25000"/>
                  </a:schemeClr>
                </a:solidFill>
                <a:latin typeface="Arial" panose="020B0604020202020204"/>
                <a:ea typeface="Arial" panose="020B0604020202020204"/>
                <a:cs typeface="Arial" panose="020B0604020202020204"/>
              </a:rPr>
              <a:t>Internal queueing delay</a:t>
            </a:r>
            <a:endParaRPr sz="2400" b="1">
              <a:solidFill>
                <a:schemeClr val="tx1">
                  <a:lumMod val="75000"/>
                  <a:lumOff val="25000"/>
                </a:schemeClr>
              </a:solidFill>
              <a:latin typeface="Arial" panose="020B0604020202020204"/>
              <a:ea typeface="Arial" panose="020B0604020202020204"/>
              <a:cs typeface="Arial" panose="020B0604020202020204"/>
            </a:endParaRPr>
          </a:p>
          <a:p>
            <a:pPr marL="285750" lvl="0" indent="-285750" fontAlgn="auto">
              <a:lnSpc>
                <a:spcPct val="120000"/>
              </a:lnSpc>
              <a:spcBef>
                <a:spcPts val="0"/>
              </a:spcBef>
              <a:spcAft>
                <a:spcPts val="0"/>
              </a:spcAft>
              <a:buFont typeface="Wingdings" panose="05000000000000000000" charset="0"/>
              <a:buChar char="l"/>
            </a:pPr>
            <a:r>
              <a:rPr sz="2400" b="1">
                <a:solidFill>
                  <a:schemeClr val="tx1">
                    <a:lumMod val="75000"/>
                    <a:lumOff val="25000"/>
                  </a:schemeClr>
                </a:solidFill>
                <a:latin typeface="Arial" panose="020B0604020202020204"/>
                <a:ea typeface="Arial" panose="020B0604020202020204"/>
                <a:cs typeface="Arial" panose="020B0604020202020204"/>
              </a:rPr>
              <a:t>Per-operator execution latency</a:t>
            </a:r>
            <a:endParaRPr sz="2400" b="1">
              <a:solidFill>
                <a:schemeClr val="tx1">
                  <a:lumMod val="75000"/>
                  <a:lumOff val="25000"/>
                </a:schemeClr>
              </a:solidFill>
              <a:latin typeface="Arial" panose="020B0604020202020204"/>
              <a:ea typeface="Arial" panose="020B0604020202020204"/>
              <a:cs typeface="Arial" panose="020B0604020202020204"/>
            </a:endParaRPr>
          </a:p>
          <a:p>
            <a:pPr marL="285750" lvl="0" indent="-285750" fontAlgn="auto">
              <a:lnSpc>
                <a:spcPct val="120000"/>
              </a:lnSpc>
              <a:spcBef>
                <a:spcPts val="0"/>
              </a:spcBef>
              <a:spcAft>
                <a:spcPts val="0"/>
              </a:spcAft>
              <a:buFont typeface="Wingdings" panose="05000000000000000000" charset="0"/>
              <a:buChar char="l"/>
            </a:pPr>
            <a:r>
              <a:rPr sz="2400" b="1">
                <a:solidFill>
                  <a:schemeClr val="tx1">
                    <a:lumMod val="75000"/>
                    <a:lumOff val="25000"/>
                  </a:schemeClr>
                </a:solidFill>
                <a:latin typeface="Arial" panose="020B0604020202020204"/>
                <a:ea typeface="Arial" panose="020B0604020202020204"/>
                <a:cs typeface="Arial" panose="020B0604020202020204"/>
              </a:rPr>
              <a:t>NF-chain throughput</a:t>
            </a:r>
            <a:endParaRPr lang="zh-CN" altLang="en-US" sz="2400" b="1" dirty="0">
              <a:solidFill>
                <a:schemeClr val="tx1">
                  <a:lumMod val="75000"/>
                  <a:lumOff val="25000"/>
                </a:schemeClr>
              </a:solidFill>
              <a:latin typeface="Arial" panose="020B0604020202020204"/>
              <a:ea typeface="Arial" panose="020B0604020202020204"/>
              <a:cs typeface="Arial" panose="020B0604020202020204"/>
            </a:endParaRPr>
          </a:p>
        </p:txBody>
      </p:sp>
      <p:cxnSp>
        <p:nvCxnSpPr>
          <p:cNvPr id="41" name="直接连接符 40"/>
          <p:cNvCxnSpPr/>
          <p:nvPr>
            <p:custDataLst>
              <p:tags r:id="rId14"/>
            </p:custDataLst>
          </p:nvPr>
        </p:nvCxnSpPr>
        <p:spPr>
          <a:xfrm flipH="1">
            <a:off x="513715" y="6350635"/>
            <a:ext cx="2011680" cy="0"/>
          </a:xfrm>
          <a:prstGeom prst="line">
            <a:avLst/>
          </a:prstGeom>
          <a:ln w="28575" cmpd="sng">
            <a:solidFill>
              <a:srgbClr val="294C95"/>
            </a:solidFill>
            <a:prstDash val="solid"/>
          </a:ln>
        </p:spPr>
        <p:style>
          <a:lnRef idx="3">
            <a:schemeClr val="dk1"/>
          </a:lnRef>
          <a:fillRef idx="0">
            <a:schemeClr val="dk1"/>
          </a:fillRef>
          <a:effectRef idx="2">
            <a:schemeClr val="dk1"/>
          </a:effectRef>
          <a:fontRef idx="minor">
            <a:schemeClr val="tx1"/>
          </a:fontRef>
        </p:style>
      </p:cxnSp>
      <p:cxnSp>
        <p:nvCxnSpPr>
          <p:cNvPr id="43" name="直接连接符 42"/>
          <p:cNvCxnSpPr/>
          <p:nvPr>
            <p:custDataLst>
              <p:tags r:id="rId15"/>
            </p:custDataLst>
          </p:nvPr>
        </p:nvCxnSpPr>
        <p:spPr>
          <a:xfrm flipH="1">
            <a:off x="2858770" y="6350635"/>
            <a:ext cx="2230755" cy="0"/>
          </a:xfrm>
          <a:prstGeom prst="line">
            <a:avLst/>
          </a:prstGeom>
          <a:ln w="28575" cmpd="sng">
            <a:solidFill>
              <a:srgbClr val="294C95"/>
            </a:solidFill>
            <a:prstDash val="solid"/>
          </a:ln>
        </p:spPr>
        <p:style>
          <a:lnRef idx="3">
            <a:schemeClr val="dk1"/>
          </a:lnRef>
          <a:fillRef idx="0">
            <a:schemeClr val="dk1"/>
          </a:fillRef>
          <a:effectRef idx="2">
            <a:schemeClr val="dk1"/>
          </a:effectRef>
          <a:fontRef idx="minor">
            <a:schemeClr val="tx1"/>
          </a:fontRef>
        </p:style>
      </p:cxnSp>
      <p:cxnSp>
        <p:nvCxnSpPr>
          <p:cNvPr id="48" name="直接连接符 47"/>
          <p:cNvCxnSpPr/>
          <p:nvPr>
            <p:custDataLst>
              <p:tags r:id="rId16"/>
            </p:custDataLst>
          </p:nvPr>
        </p:nvCxnSpPr>
        <p:spPr>
          <a:xfrm flipH="1">
            <a:off x="6982460" y="6340475"/>
            <a:ext cx="2086610" cy="0"/>
          </a:xfrm>
          <a:prstGeom prst="line">
            <a:avLst/>
          </a:prstGeom>
          <a:ln w="28575" cmpd="sng">
            <a:solidFill>
              <a:srgbClr val="294C95"/>
            </a:solidFill>
            <a:prstDash val="solid"/>
          </a:ln>
        </p:spPr>
        <p:style>
          <a:lnRef idx="3">
            <a:schemeClr val="dk1"/>
          </a:lnRef>
          <a:fillRef idx="0">
            <a:schemeClr val="dk1"/>
          </a:fillRef>
          <a:effectRef idx="2">
            <a:schemeClr val="dk1"/>
          </a:effectRef>
          <a:fontRef idx="minor">
            <a:schemeClr val="tx1"/>
          </a:fontRef>
        </p:style>
      </p:cxnSp>
      <p:cxnSp>
        <p:nvCxnSpPr>
          <p:cNvPr id="51" name="直接连接符 50"/>
          <p:cNvCxnSpPr/>
          <p:nvPr>
            <p:custDataLst>
              <p:tags r:id="rId17"/>
            </p:custDataLst>
          </p:nvPr>
        </p:nvCxnSpPr>
        <p:spPr>
          <a:xfrm flipH="1">
            <a:off x="9442450" y="6360795"/>
            <a:ext cx="2595880" cy="0"/>
          </a:xfrm>
          <a:prstGeom prst="line">
            <a:avLst/>
          </a:prstGeom>
          <a:ln w="28575" cmpd="sng">
            <a:solidFill>
              <a:srgbClr val="294C95"/>
            </a:solidFill>
            <a:prstDash val="solid"/>
          </a:ln>
        </p:spPr>
        <p:style>
          <a:lnRef idx="3">
            <a:schemeClr val="dk1"/>
          </a:lnRef>
          <a:fillRef idx="0">
            <a:schemeClr val="dk1"/>
          </a:fillRef>
          <a:effectRef idx="2">
            <a:schemeClr val="dk1"/>
          </a:effectRef>
          <a:fontRef idx="minor">
            <a:schemeClr val="tx1"/>
          </a:fontRef>
        </p:style>
      </p:cxnSp>
      <p:pic>
        <p:nvPicPr>
          <p:cNvPr id="84" name="图片 83" descr="箭头"/>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a:off x="7260590" y="3279775"/>
            <a:ext cx="405130" cy="405130"/>
          </a:xfrm>
          <a:prstGeom prst="rect">
            <a:avLst/>
          </a:prstGeom>
        </p:spPr>
      </p:pic>
      <p:pic>
        <p:nvPicPr>
          <p:cNvPr id="86" name="图片 85" descr="箭头"/>
          <p:cNvPicPr>
            <a:picLocks noChangeAspect="1"/>
          </p:cNvPicPr>
          <p:nvPr>
            <p:custDataLst>
              <p:tags r:id="rId21"/>
            </p:custDataLst>
          </p:nvPr>
        </p:nvPicPr>
        <p:blipFill>
          <a:blip r:embed="rId19">
            <a:extLst>
              <a:ext uri="{96DAC541-7B7A-43D3-8B79-37D633B846F1}">
                <asvg:svgBlip xmlns:asvg="http://schemas.microsoft.com/office/drawing/2016/SVG/main" r:embed="rId20"/>
              </a:ext>
            </a:extLst>
          </a:blip>
          <a:stretch>
            <a:fillRect/>
          </a:stretch>
        </p:blipFill>
        <p:spPr>
          <a:xfrm rot="10800000">
            <a:off x="4563745" y="3279775"/>
            <a:ext cx="405130" cy="405130"/>
          </a:xfrm>
          <a:prstGeom prst="rect">
            <a:avLst/>
          </a:prstGeom>
        </p:spPr>
      </p:pic>
      <p:sp>
        <p:nvSpPr>
          <p:cNvPr id="98" name="文本框 97"/>
          <p:cNvSpPr txBox="1"/>
          <p:nvPr/>
        </p:nvSpPr>
        <p:spPr>
          <a:xfrm>
            <a:off x="5285232" y="1700784"/>
            <a:ext cx="1627632" cy="420624"/>
          </a:xfrm>
          <a:prstGeom prst="rect">
            <a:avLst/>
          </a:prstGeom>
          <a:noFill/>
        </p:spPr>
        <p:txBody>
          <a:bodyPr wrap="square" tIns="9144" bIns="9144" rtlCol="0" anchor="ctr">
            <a:spAutoFit/>
          </a:bodyPr>
          <a:p>
            <a:pPr algn="ctr">
              <a:lnSpc>
                <a:spcPct val="90000"/>
              </a:lnSpc>
              <a:spcBef>
                <a:spcPts val="0"/>
              </a:spcBef>
              <a:spcAft>
                <a:spcPts val="0"/>
              </a:spcAft>
            </a:pPr>
            <a:r>
              <a:rPr sz="1350" b="1">
                <a:solidFill>
                  <a:srgbClr val="585858"/>
                </a:solidFill>
                <a:latin typeface="Arial" panose="020B0604020202020204"/>
                <a:ea typeface="Arial" panose="020B0604020202020204"/>
                <a:cs typeface="Arial" panose="020B0604020202020204"/>
              </a:rPr>
              <a:t>Inside the system</a:t>
            </a:r>
            <a:endParaRPr kumimoji="1" lang="zh-CN" altLang="en-US" b="1" dirty="0">
              <a:solidFill>
                <a:schemeClr val="tx1">
                  <a:lumMod val="75000"/>
                  <a:lumOff val="2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平行四边形 48"/>
          <p:cNvSpPr/>
          <p:nvPr/>
        </p:nvSpPr>
        <p:spPr>
          <a:xfrm>
            <a:off x="7008495" y="1028065"/>
            <a:ext cx="4671060" cy="1656080"/>
          </a:xfrm>
          <a:prstGeom prst="parallelogram">
            <a:avLst>
              <a:gd name="adj" fmla="val 0"/>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0" name="平行四边形 49"/>
          <p:cNvSpPr/>
          <p:nvPr/>
        </p:nvSpPr>
        <p:spPr>
          <a:xfrm>
            <a:off x="7008495" y="2863215"/>
            <a:ext cx="4671060" cy="1656080"/>
          </a:xfrm>
          <a:prstGeom prst="parallelogram">
            <a:avLst>
              <a:gd name="adj" fmla="val 0"/>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1" name="平行四边形 50"/>
          <p:cNvSpPr/>
          <p:nvPr/>
        </p:nvSpPr>
        <p:spPr>
          <a:xfrm>
            <a:off x="7008495" y="4698365"/>
            <a:ext cx="4671060" cy="1656080"/>
          </a:xfrm>
          <a:prstGeom prst="parallelogram">
            <a:avLst>
              <a:gd name="adj" fmla="val 0"/>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标题 1"/>
          <p:cNvSpPr>
            <a:spLocks noGrp="1"/>
          </p:cNvSpPr>
          <p:nvPr>
            <p:ph type="title"/>
          </p:nvPr>
        </p:nvSpPr>
        <p:spPr>
          <a:xfrm>
            <a:off x="965073" y="278257"/>
            <a:ext cx="10561320" cy="658368"/>
          </a:xfrm>
        </p:spPr>
        <p:txBody>
          <a:bodyPr wrap="none" lIns="36576" anchor="ctr"/>
          <a:lstStyle/>
          <a:p>
            <a:r>
              <a:rPr sz="3200" b="1">
                <a:solidFill>
                  <a:srgbClr val="141414"/>
                </a:solidFill>
                <a:latin typeface="Arial" panose="020B0604020202020204"/>
                <a:ea typeface="Arial" panose="020B0604020202020204"/>
                <a:cs typeface="Arial" panose="020B0604020202020204"/>
              </a:rPr>
              <a:t>Internal metrics are costly to expose</a:t>
            </a:r>
            <a:endParaRPr lang="zh-CN" altLang="en-US" sz="4000" b="1" dirty="0"/>
          </a:p>
        </p:txBody>
      </p:sp>
      <p:sp>
        <p:nvSpPr>
          <p:cNvPr id="3" name="日期占位符 2"/>
          <p:cNvSpPr>
            <a:spLocks noGrp="1"/>
          </p:cNvSpPr>
          <p:nvPr>
            <p:ph type="dt" sz="half" idx="10"/>
          </p:nvPr>
        </p:nvSpPr>
        <p:spPr/>
        <p:txBody>
          <a:bodyPr/>
          <a:lstStyle/>
          <a:p>
            <a:fld id="{15F2CB96-5BCE-744B-8CCC-AA75BAD07FE4}" type="datetime1">
              <a:rPr kumimoji="1" lang="zh-CN" altLang="en-US" smtClean="0"/>
            </a:fld>
            <a:endParaRPr kumimoji="1" lang="zh-CN" altLang="en-US"/>
          </a:p>
        </p:txBody>
      </p:sp>
      <p:sp>
        <p:nvSpPr>
          <p:cNvPr id="4" name="页脚占位符 3"/>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5" name="灯片编号占位符 4"/>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4 / 11</a:t>
            </a:r>
            <a:endParaRPr kumimoji="1" lang="zh-CN" altLang="en-US" dirty="0"/>
          </a:p>
        </p:txBody>
      </p:sp>
      <p:grpSp>
        <p:nvGrpSpPr>
          <p:cNvPr id="40" name="组合 39"/>
          <p:cNvGrpSpPr/>
          <p:nvPr/>
        </p:nvGrpSpPr>
        <p:grpSpPr>
          <a:xfrm>
            <a:off x="599440" y="1170940"/>
            <a:ext cx="4824095" cy="424180"/>
            <a:chOff x="1472" y="2120"/>
            <a:chExt cx="7597" cy="668"/>
          </a:xfrm>
        </p:grpSpPr>
        <p:grpSp>
          <p:nvGrpSpPr>
            <p:cNvPr id="6" name="组合 5"/>
            <p:cNvGrpSpPr/>
            <p:nvPr/>
          </p:nvGrpSpPr>
          <p:grpSpPr>
            <a:xfrm>
              <a:off x="1472" y="2120"/>
              <a:ext cx="3898" cy="668"/>
              <a:chOff x="1504" y="2647"/>
              <a:chExt cx="3898" cy="533"/>
            </a:xfrm>
          </p:grpSpPr>
          <p:sp>
            <p:nvSpPr>
              <p:cNvPr id="7" name="平行四边形 6"/>
              <p:cNvSpPr/>
              <p:nvPr/>
            </p:nvSpPr>
            <p:spPr>
              <a:xfrm>
                <a:off x="1504" y="2647"/>
                <a:ext cx="613" cy="533"/>
              </a:xfrm>
              <a:prstGeom prst="parallelogram">
                <a:avLst>
                  <a:gd name="adj" fmla="val 33723"/>
                </a:avLst>
              </a:prstGeom>
              <a:solidFill>
                <a:schemeClr val="accent5">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平行四边形 9"/>
              <p:cNvSpPr/>
              <p:nvPr/>
            </p:nvSpPr>
            <p:spPr>
              <a:xfrm>
                <a:off x="2093" y="2647"/>
                <a:ext cx="3309" cy="533"/>
              </a:xfrm>
              <a:prstGeom prst="parallelogram">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56" name="文本框 55"/>
            <p:cNvSpPr txBox="1"/>
            <p:nvPr/>
          </p:nvSpPr>
          <p:spPr>
            <a:xfrm>
              <a:off x="2312" y="2142"/>
              <a:ext cx="6757" cy="562"/>
            </a:xfrm>
            <a:prstGeom prst="rect">
              <a:avLst/>
            </a:prstGeom>
            <a:noFill/>
          </p:spPr>
          <p:txBody>
            <a:bodyPr wrap="square" tIns="9144" bIns="9144" anchor="ctr">
              <a:spAutoFit/>
            </a:bodyPr>
            <a:lstStyle/>
            <a:p>
              <a:pPr algn="l">
                <a:lnSpc>
                  <a:spcPct val="92000"/>
                </a:lnSpc>
                <a:spcBef>
                  <a:spcPts val="0"/>
                </a:spcBef>
                <a:spcAft>
                  <a:spcPts val="0"/>
                </a:spcAft>
              </a:pPr>
              <a:r>
                <a:rPr sz="2400" b="1">
                  <a:solidFill>
                    <a:srgbClr val="10356D"/>
                  </a:solidFill>
                  <a:latin typeface="Arial" panose="020B0604020202020204"/>
                  <a:ea typeface="Arial" panose="020B0604020202020204"/>
                  <a:cs typeface="Arial" panose="020B0604020202020204"/>
                </a:rPr>
                <a:t>Intrusive instrumentation</a:t>
              </a:r>
              <a:endParaRPr lang="zh-CN" altLang="en-US" sz="2400" b="1" dirty="0">
                <a:solidFill>
                  <a:srgbClr val="10356D"/>
                </a:solidFill>
                <a:latin typeface="Arial" panose="020B0604020202020204"/>
                <a:ea typeface="Arial" panose="020B0604020202020204"/>
                <a:cs typeface="Arial" panose="020B0604020202020204"/>
              </a:endParaRPr>
            </a:p>
          </p:txBody>
        </p:sp>
      </p:grpSp>
      <p:sp>
        <p:nvSpPr>
          <p:cNvPr id="11" name="文本框 10"/>
          <p:cNvSpPr txBox="1"/>
          <p:nvPr/>
        </p:nvSpPr>
        <p:spPr>
          <a:xfrm>
            <a:off x="599440" y="1698625"/>
            <a:ext cx="6365240" cy="2249170"/>
          </a:xfrm>
          <a:prstGeom prst="rect">
            <a:avLst/>
          </a:prstGeom>
          <a:noFill/>
        </p:spPr>
        <p:txBody>
          <a:bodyPr wrap="square">
            <a:spAutoFit/>
          </a:bodyPr>
          <a:lstStyle/>
          <a:p>
            <a:pPr marL="285750" lvl="0" indent="-285750" fontAlgn="auto">
              <a:lnSpc>
                <a:spcPct val="130000"/>
              </a:lnSpc>
              <a:buFont typeface="Wingdings" panose="05000000000000000000" charset="0"/>
              <a:buChar char="l"/>
            </a:pPr>
            <a:r>
              <a:rPr b="1">
                <a:solidFill>
                  <a:schemeClr val="tx1">
                    <a:lumMod val="75000"/>
                    <a:lumOff val="25000"/>
                  </a:schemeClr>
                </a:solidFill>
                <a:latin typeface="Arial" panose="020B0604020202020204"/>
                <a:ea typeface="Arial" panose="020B0604020202020204"/>
                <a:cs typeface="Arial" panose="020B0604020202020204"/>
              </a:rPr>
              <a:t>Source-code modification</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sym typeface="+mn-ea"/>
            </a:endParaRPr>
          </a:p>
          <a:p>
            <a:pPr marL="742950" lvl="1" indent="-285750" fontAlgn="auto">
              <a:lnSpc>
                <a:spcPct val="130000"/>
              </a:lnSpc>
              <a:buFont typeface="Wingdings" panose="05000000000000000000" charset="0"/>
              <a:buChar char="l"/>
            </a:pPr>
            <a:r>
              <a:rPr b="1">
                <a:solidFill>
                  <a:schemeClr val="tx1">
                    <a:lumMod val="75000"/>
                    <a:lumOff val="25000"/>
                  </a:schemeClr>
                </a:solidFill>
                <a:latin typeface="Arial" panose="020B0604020202020204"/>
                <a:ea typeface="Arial" panose="020B0604020202020204"/>
                <a:cs typeface="Arial" panose="020B0604020202020204"/>
              </a:rPr>
              <a:t>Insert monitoring logic to export internal metrics</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sym typeface="+mn-ea"/>
            </a:endParaRPr>
          </a:p>
          <a:p>
            <a:pPr marL="742950" lvl="1" indent="-285750" fontAlgn="auto">
              <a:lnSpc>
                <a:spcPct val="130000"/>
              </a:lnSpc>
              <a:buFont typeface="Wingdings" panose="05000000000000000000" charset="0"/>
              <a:buChar char="l"/>
            </a:pPr>
            <a:r>
              <a:rPr b="1">
                <a:solidFill>
                  <a:schemeClr val="tx1">
                    <a:lumMod val="75000"/>
                    <a:lumOff val="25000"/>
                  </a:schemeClr>
                </a:solidFill>
                <a:latin typeface="Arial" panose="020B0604020202020204"/>
                <a:ea typeface="Arial" panose="020B0604020202020204"/>
                <a:cs typeface="Arial" panose="020B0604020202020204"/>
              </a:rPr>
              <a:t>Low runtime overhead, but high engineering cost</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sym typeface="+mn-ea"/>
            </a:endParaRPr>
          </a:p>
          <a:p>
            <a:pPr marL="285750" lvl="0" indent="-285750" fontAlgn="auto">
              <a:lnSpc>
                <a:spcPct val="130000"/>
              </a:lnSpc>
              <a:buFont typeface="Wingdings" panose="05000000000000000000" charset="0"/>
              <a:buChar char="l"/>
            </a:pPr>
            <a:r>
              <a:rPr b="1">
                <a:solidFill>
                  <a:schemeClr val="tx1">
                    <a:lumMod val="75000"/>
                    <a:lumOff val="25000"/>
                  </a:schemeClr>
                </a:solidFill>
                <a:latin typeface="Arial" panose="020B0604020202020204"/>
                <a:ea typeface="Arial" panose="020B0604020202020204"/>
                <a:cs typeface="Arial" panose="020B0604020202020204"/>
              </a:rPr>
              <a:t>Static instrumentation</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742950" lvl="1" indent="-285750" fontAlgn="auto">
              <a:lnSpc>
                <a:spcPct val="130000"/>
              </a:lnSpc>
              <a:buFont typeface="Wingdings" panose="05000000000000000000" charset="0"/>
              <a:buChar char="l"/>
            </a:pPr>
            <a:r>
              <a:rPr b="1">
                <a:solidFill>
                  <a:schemeClr val="tx1">
                    <a:lumMod val="75000"/>
                    <a:lumOff val="25000"/>
                  </a:schemeClr>
                </a:solidFill>
                <a:latin typeface="Arial" panose="020B0604020202020204"/>
                <a:ea typeface="Arial" panose="020B0604020202020204"/>
                <a:cs typeface="Arial" panose="020B0604020202020204"/>
              </a:rPr>
              <a:t>Inject probes at compile or link time</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742950" lvl="1" indent="-285750" fontAlgn="auto">
              <a:lnSpc>
                <a:spcPct val="130000"/>
              </a:lnSpc>
              <a:buFont typeface="Wingdings" panose="05000000000000000000" charset="0"/>
              <a:buChar char="l"/>
            </a:pPr>
            <a:r>
              <a:rPr b="1">
                <a:solidFill>
                  <a:schemeClr val="tx1">
                    <a:lumMod val="75000"/>
                    <a:lumOff val="25000"/>
                  </a:schemeClr>
                </a:solidFill>
                <a:latin typeface="Arial" panose="020B0604020202020204"/>
                <a:ea typeface="Arial" panose="020B0604020202020204"/>
                <a:cs typeface="Arial" panose="020B0604020202020204"/>
              </a:rPr>
              <a:t>Fixed in the binary; cannot change at runtime</a:t>
            </a:r>
            <a:endParaRPr lang="zh-CN" altLang="en-US" b="1" dirty="0">
              <a:solidFill>
                <a:schemeClr val="tx1">
                  <a:lumMod val="75000"/>
                  <a:lumOff val="25000"/>
                </a:schemeClr>
              </a:solidFill>
              <a:latin typeface="Arial" panose="020B0604020202020204"/>
              <a:ea typeface="Arial" panose="020B0604020202020204"/>
              <a:cs typeface="Arial" panose="020B0604020202020204"/>
            </a:endParaRPr>
          </a:p>
        </p:txBody>
      </p:sp>
      <p:grpSp>
        <p:nvGrpSpPr>
          <p:cNvPr id="19" name="组合 18"/>
          <p:cNvGrpSpPr/>
          <p:nvPr/>
        </p:nvGrpSpPr>
        <p:grpSpPr>
          <a:xfrm>
            <a:off x="6926580" y="1136015"/>
            <a:ext cx="4996180" cy="1520190"/>
            <a:chOff x="9656" y="3301"/>
            <a:chExt cx="7868" cy="2394"/>
          </a:xfrm>
        </p:grpSpPr>
        <p:sp>
          <p:nvSpPr>
            <p:cNvPr id="42" name="文本框 41"/>
            <p:cNvSpPr txBox="1"/>
            <p:nvPr/>
          </p:nvSpPr>
          <p:spPr>
            <a:xfrm>
              <a:off x="9656" y="3301"/>
              <a:ext cx="2950" cy="1016"/>
            </a:xfrm>
            <a:prstGeom prst="rect">
              <a:avLst/>
            </a:prstGeom>
            <a:noFill/>
          </p:spPr>
          <p:txBody>
            <a:bodyPr wrap="square" rtlCol="0">
              <a:spAutoFit/>
            </a:bodyPr>
            <a:p>
              <a:pPr algn="ctr"/>
              <a:r>
                <a:rPr>
                  <a:latin typeface="Arial" panose="020B0604020202020204"/>
                  <a:ea typeface="Arial" panose="020B0604020202020204"/>
                  <a:cs typeface="Arial" panose="020B0604020202020204"/>
                </a:rPr>
                <a:t>6,000+ lines</a:t>
              </a:r>
              <a:endParaRPr kumimoji="1" lang="zh-CN" altLang="en-US" b="1" dirty="0">
                <a:solidFill>
                  <a:schemeClr val="tx1">
                    <a:lumMod val="75000"/>
                    <a:lumOff val="25000"/>
                  </a:schemeClr>
                </a:solidFill>
                <a:latin typeface="+mj-ea"/>
                <a:ea typeface="+mj-ea"/>
              </a:endParaRPr>
            </a:p>
            <a:p>
              <a:pPr algn="ctr"/>
              <a:r>
                <a:rPr>
                  <a:latin typeface="Arial" panose="020B0604020202020204"/>
                  <a:ea typeface="Arial" panose="020B0604020202020204"/>
                  <a:cs typeface="Arial" panose="020B0604020202020204"/>
                </a:rPr>
                <a:t>Python/BESS</a:t>
              </a:r>
              <a:endParaRPr kumimoji="1" lang="en-US" altLang="zh-CN" b="1" dirty="0">
                <a:solidFill>
                  <a:schemeClr val="tx1">
                    <a:lumMod val="75000"/>
                    <a:lumOff val="25000"/>
                  </a:schemeClr>
                </a:solidFill>
                <a:latin typeface="+mj-ea"/>
                <a:ea typeface="+mj-ea"/>
              </a:endParaRPr>
            </a:p>
          </p:txBody>
        </p:sp>
        <p:sp>
          <p:nvSpPr>
            <p:cNvPr id="12" name="文本框 11"/>
            <p:cNvSpPr txBox="1"/>
            <p:nvPr/>
          </p:nvSpPr>
          <p:spPr>
            <a:xfrm>
              <a:off x="13384" y="3369"/>
              <a:ext cx="4140" cy="1016"/>
            </a:xfrm>
            <a:prstGeom prst="rect">
              <a:avLst/>
            </a:prstGeom>
            <a:noFill/>
          </p:spPr>
          <p:txBody>
            <a:bodyPr wrap="square" rtlCol="0">
              <a:spAutoFit/>
            </a:bodyPr>
            <a:p>
              <a:pPr algn="ctr"/>
              <a:r>
                <a:rPr b="1">
                  <a:solidFill>
                    <a:schemeClr val="tx1">
                      <a:lumMod val="65000"/>
                      <a:lumOff val="35000"/>
                    </a:schemeClr>
                  </a:solidFill>
                  <a:latin typeface="Arial" panose="020B0604020202020204"/>
                  <a:ea typeface="Arial" panose="020B0604020202020204"/>
                  <a:cs typeface="Arial" panose="020B0604020202020204"/>
                </a:rPr>
                <a:t>NF-Graph</a:t>
              </a:r>
              <a:endParaRPr kumimoji="1" lang="en-US" b="1" dirty="0">
                <a:solidFill>
                  <a:schemeClr val="tx1">
                    <a:lumMod val="65000"/>
                    <a:lumOff val="35000"/>
                  </a:schemeClr>
                </a:solidFill>
                <a:latin typeface="+mj-ea"/>
                <a:ea typeface="+mj-ea"/>
              </a:endParaRPr>
            </a:p>
            <a:p>
              <a:pPr algn="ctr"/>
              <a:r>
                <a:rPr b="1">
                  <a:solidFill>
                    <a:schemeClr val="tx1">
                      <a:lumMod val="65000"/>
                      <a:lumOff val="35000"/>
                    </a:schemeClr>
                  </a:solidFill>
                  <a:latin typeface="Arial" panose="020B0604020202020204"/>
                  <a:ea typeface="Arial" panose="020B0604020202020204"/>
                  <a:cs typeface="Arial" panose="020B0604020202020204"/>
                </a:rPr>
                <a:t>Batch</a:t>
              </a:r>
              <a:r>
                <a:rPr lang="en-US" b="1">
                  <a:solidFill>
                    <a:schemeClr val="tx1">
                      <a:lumMod val="65000"/>
                      <a:lumOff val="35000"/>
                    </a:schemeClr>
                  </a:solidFill>
                  <a:latin typeface="Arial" panose="020B0604020202020204"/>
                  <a:ea typeface="Arial" panose="020B0604020202020204"/>
                  <a:cs typeface="Arial" panose="020B0604020202020204"/>
                </a:rPr>
                <a:t> </a:t>
              </a:r>
              <a:r>
                <a:rPr lang="en-US" b="1">
                  <a:solidFill>
                    <a:schemeClr val="tx1">
                      <a:lumMod val="65000"/>
                      <a:lumOff val="35000"/>
                    </a:schemeClr>
                  </a:solidFill>
                  <a:latin typeface="Arial" panose="020B0604020202020204"/>
                  <a:ea typeface="Arial" panose="020B0604020202020204"/>
                  <a:cs typeface="Arial" panose="020B0604020202020204"/>
                  <a:sym typeface="+mn-ea"/>
                </a:rPr>
                <a:t>O</a:t>
              </a:r>
              <a:r>
                <a:rPr b="1">
                  <a:solidFill>
                    <a:schemeClr val="tx1">
                      <a:lumMod val="65000"/>
                      <a:lumOff val="35000"/>
                    </a:schemeClr>
                  </a:solidFill>
                  <a:latin typeface="Arial" panose="020B0604020202020204"/>
                  <a:ea typeface="Arial" panose="020B0604020202020204"/>
                  <a:cs typeface="Arial" panose="020B0604020202020204"/>
                  <a:sym typeface="+mn-ea"/>
                </a:rPr>
                <a:t>ptimization</a:t>
              </a:r>
              <a:r>
                <a:rPr>
                  <a:solidFill>
                    <a:schemeClr val="tx1">
                      <a:lumMod val="65000"/>
                      <a:lumOff val="35000"/>
                    </a:schemeClr>
                  </a:solidFill>
                  <a:latin typeface="Arial" panose="020B0604020202020204"/>
                  <a:ea typeface="Arial" panose="020B0604020202020204"/>
                  <a:cs typeface="Arial" panose="020B0604020202020204"/>
                </a:rPr>
                <a:t> </a:t>
              </a:r>
              <a:endParaRPr kumimoji="1" lang="zh-CN" altLang="en-US" b="1" dirty="0">
                <a:solidFill>
                  <a:schemeClr val="tx1">
                    <a:lumMod val="65000"/>
                    <a:lumOff val="35000"/>
                  </a:schemeClr>
                </a:solidFill>
                <a:latin typeface="Arial" panose="020B0604020202020204"/>
                <a:ea typeface="Arial" panose="020B0604020202020204"/>
                <a:cs typeface="Arial" panose="020B0604020202020204"/>
              </a:endParaRPr>
            </a:p>
          </p:txBody>
        </p:sp>
        <p:pic>
          <p:nvPicPr>
            <p:cNvPr id="84" name="图片 83" descr="箭头"/>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12922" y="3490"/>
              <a:ext cx="638" cy="638"/>
            </a:xfrm>
            <a:prstGeom prst="rect">
              <a:avLst/>
            </a:prstGeom>
          </p:spPr>
        </p:pic>
        <p:sp>
          <p:nvSpPr>
            <p:cNvPr id="13" name="文本框 12"/>
            <p:cNvSpPr txBox="1"/>
            <p:nvPr/>
          </p:nvSpPr>
          <p:spPr>
            <a:xfrm>
              <a:off x="9656" y="4679"/>
              <a:ext cx="2950" cy="1016"/>
            </a:xfrm>
            <a:prstGeom prst="rect">
              <a:avLst/>
            </a:prstGeom>
            <a:noFill/>
          </p:spPr>
          <p:txBody>
            <a:bodyPr wrap="square" rtlCol="0">
              <a:spAutoFit/>
            </a:bodyPr>
            <a:p>
              <a:pPr algn="ctr"/>
              <a:r>
                <a:rPr>
                  <a:latin typeface="Arial" panose="020B0604020202020204"/>
                  <a:ea typeface="Arial" panose="020B0604020202020204"/>
                  <a:cs typeface="Arial" panose="020B0604020202020204"/>
                </a:rPr>
                <a:t>1,000+ lines</a:t>
              </a:r>
              <a:endParaRPr kumimoji="1" lang="zh-CN" altLang="en-US" b="1" dirty="0">
                <a:solidFill>
                  <a:schemeClr val="tx1">
                    <a:lumMod val="75000"/>
                    <a:lumOff val="25000"/>
                  </a:schemeClr>
                </a:solidFill>
                <a:latin typeface="+mj-ea"/>
                <a:ea typeface="+mj-ea"/>
              </a:endParaRPr>
            </a:p>
            <a:p>
              <a:pPr algn="ctr"/>
              <a:r>
                <a:rPr>
                  <a:latin typeface="Arial" panose="020B0604020202020204"/>
                  <a:ea typeface="Arial" panose="020B0604020202020204"/>
                  <a:cs typeface="Arial" panose="020B0604020202020204"/>
                </a:rPr>
                <a:t>C/C++</a:t>
              </a:r>
              <a:endParaRPr kumimoji="1" lang="en-US" altLang="zh-CN" b="1" dirty="0">
                <a:solidFill>
                  <a:schemeClr val="tx1">
                    <a:lumMod val="75000"/>
                    <a:lumOff val="25000"/>
                  </a:schemeClr>
                </a:solidFill>
                <a:latin typeface="+mj-ea"/>
                <a:ea typeface="+mj-ea"/>
              </a:endParaRPr>
            </a:p>
          </p:txBody>
        </p:sp>
        <p:sp>
          <p:nvSpPr>
            <p:cNvPr id="14" name="文本框 13"/>
            <p:cNvSpPr txBox="1"/>
            <p:nvPr/>
          </p:nvSpPr>
          <p:spPr>
            <a:xfrm>
              <a:off x="13976" y="4989"/>
              <a:ext cx="2950" cy="428"/>
            </a:xfrm>
            <a:prstGeom prst="rect">
              <a:avLst/>
            </a:prstGeom>
            <a:noFill/>
          </p:spPr>
          <p:txBody>
            <a:bodyPr wrap="square" tIns="9144" bIns="9144" rtlCol="0" anchor="ctr">
              <a:spAutoFit/>
            </a:bodyPr>
            <a:p>
              <a:pPr algn="ctr">
                <a:lnSpc>
                  <a:spcPct val="92000"/>
                </a:lnSpc>
                <a:spcBef>
                  <a:spcPts val="0"/>
                </a:spcBef>
                <a:spcAft>
                  <a:spcPts val="0"/>
                </a:spcAft>
              </a:pPr>
              <a:r>
                <a:rPr b="1">
                  <a:solidFill>
                    <a:srgbClr val="585858"/>
                  </a:solidFill>
                  <a:latin typeface="Arial" panose="020B0604020202020204"/>
                  <a:ea typeface="Arial" panose="020B0604020202020204"/>
                  <a:cs typeface="Arial" panose="020B0604020202020204"/>
                </a:rPr>
                <a:t>VPP RL tuning</a:t>
              </a:r>
              <a:endParaRPr kumimoji="1" lang="en-US" b="1" dirty="0">
                <a:solidFill>
                  <a:srgbClr val="585858"/>
                </a:solidFill>
                <a:latin typeface="Arial" panose="020B0604020202020204"/>
                <a:ea typeface="Arial" panose="020B0604020202020204"/>
                <a:cs typeface="Arial" panose="020B0604020202020204"/>
              </a:endParaRPr>
            </a:p>
          </p:txBody>
        </p:sp>
        <p:pic>
          <p:nvPicPr>
            <p:cNvPr id="15" name="图片 14" descr="箭头"/>
            <p:cNvPicPr>
              <a:picLocks noChangeAspect="1"/>
            </p:cNvPicPr>
            <p:nvPr>
              <p:custDataLst>
                <p:tags r:id="rId4"/>
              </p:custDataLst>
            </p:nvPr>
          </p:nvPicPr>
          <p:blipFill>
            <a:blip r:embed="rId2">
              <a:extLst>
                <a:ext uri="{96DAC541-7B7A-43D3-8B79-37D633B846F1}">
                  <asvg:svgBlip xmlns:asvg="http://schemas.microsoft.com/office/drawing/2016/SVG/main" r:embed="rId3"/>
                </a:ext>
              </a:extLst>
            </a:blip>
            <a:stretch>
              <a:fillRect/>
            </a:stretch>
          </p:blipFill>
          <p:spPr>
            <a:xfrm>
              <a:off x="12922" y="4868"/>
              <a:ext cx="638" cy="638"/>
            </a:xfrm>
            <a:prstGeom prst="rect">
              <a:avLst/>
            </a:prstGeom>
          </p:spPr>
        </p:pic>
      </p:grpSp>
      <p:pic>
        <p:nvPicPr>
          <p:cNvPr id="20" name="图片 19" descr="代码文件"/>
          <p:cNvPicPr>
            <a:picLocks noChangeAspect="1"/>
          </p:cNvPicPr>
          <p:nvPr>
            <p:custDataLst>
              <p:tags r:id="rId5"/>
            </p:custDataLst>
          </p:nvPr>
        </p:nvPicPr>
        <p:blipFill>
          <a:blip r:embed="rId6">
            <a:extLst>
              <a:ext uri="{96DAC541-7B7A-43D3-8B79-37D633B846F1}">
                <asvg:svgBlip xmlns:asvg="http://schemas.microsoft.com/office/drawing/2016/SVG/main" r:embed="rId7"/>
              </a:ext>
            </a:extLst>
          </a:blip>
          <a:stretch>
            <a:fillRect/>
          </a:stretch>
        </p:blipFill>
        <p:spPr>
          <a:xfrm>
            <a:off x="10578465" y="3817620"/>
            <a:ext cx="594995" cy="594995"/>
          </a:xfrm>
          <a:prstGeom prst="rect">
            <a:avLst/>
          </a:prstGeom>
        </p:spPr>
      </p:pic>
      <p:pic>
        <p:nvPicPr>
          <p:cNvPr id="21" name="图片 20" descr="代码"/>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7559040" y="3817620"/>
            <a:ext cx="542925" cy="631190"/>
          </a:xfrm>
          <a:prstGeom prst="rect">
            <a:avLst/>
          </a:prstGeom>
        </p:spPr>
      </p:pic>
      <p:pic>
        <p:nvPicPr>
          <p:cNvPr id="23" name="图片 22" descr="箭头"/>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8345170" y="3888740"/>
            <a:ext cx="489585" cy="489585"/>
          </a:xfrm>
          <a:prstGeom prst="rect">
            <a:avLst/>
          </a:prstGeom>
        </p:spPr>
      </p:pic>
      <p:grpSp>
        <p:nvGrpSpPr>
          <p:cNvPr id="28" name="组合 27"/>
          <p:cNvGrpSpPr/>
          <p:nvPr/>
        </p:nvGrpSpPr>
        <p:grpSpPr>
          <a:xfrm rot="0">
            <a:off x="9474200" y="2903220"/>
            <a:ext cx="745490" cy="693420"/>
            <a:chOff x="14508" y="8330"/>
            <a:chExt cx="1983" cy="1844"/>
          </a:xfrm>
        </p:grpSpPr>
        <p:pic>
          <p:nvPicPr>
            <p:cNvPr id="25" name="图片 24" descr="公安监控"/>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14508" y="8330"/>
              <a:ext cx="948" cy="948"/>
            </a:xfrm>
            <a:prstGeom prst="rect">
              <a:avLst/>
            </a:prstGeom>
          </p:spPr>
        </p:pic>
        <p:pic>
          <p:nvPicPr>
            <p:cNvPr id="27" name="图片 26" descr="代码文件"/>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15051" y="8734"/>
              <a:ext cx="1440" cy="1440"/>
            </a:xfrm>
            <a:prstGeom prst="rect">
              <a:avLst/>
            </a:prstGeom>
          </p:spPr>
        </p:pic>
      </p:grpSp>
      <p:pic>
        <p:nvPicPr>
          <p:cNvPr id="29" name="图片 28" descr="箭头"/>
          <p:cNvPicPr>
            <a:picLocks noChangeAspect="1"/>
          </p:cNvPicPr>
          <p:nvPr>
            <p:custDataLst>
              <p:tags r:id="rId20"/>
            </p:custDataLst>
          </p:nvPr>
        </p:nvPicPr>
        <p:blipFill>
          <a:blip r:embed="rId21">
            <a:extLst>
              <a:ext uri="{96DAC541-7B7A-43D3-8B79-37D633B846F1}">
                <asvg:svgBlip xmlns:asvg="http://schemas.microsoft.com/office/drawing/2016/SVG/main" r:embed="rId22"/>
              </a:ext>
            </a:extLst>
          </a:blip>
          <a:stretch>
            <a:fillRect/>
          </a:stretch>
        </p:blipFill>
        <p:spPr>
          <a:xfrm rot="8580000">
            <a:off x="9128760" y="3383915"/>
            <a:ext cx="426720" cy="586740"/>
          </a:xfrm>
          <a:prstGeom prst="rect">
            <a:avLst/>
          </a:prstGeom>
        </p:spPr>
      </p:pic>
      <p:sp>
        <p:nvSpPr>
          <p:cNvPr id="30" name="文本框 29"/>
          <p:cNvSpPr txBox="1"/>
          <p:nvPr/>
        </p:nvSpPr>
        <p:spPr>
          <a:xfrm>
            <a:off x="8866505" y="3967480"/>
            <a:ext cx="908685" cy="368300"/>
          </a:xfrm>
          <a:prstGeom prst="rect">
            <a:avLst/>
          </a:prstGeom>
          <a:noFill/>
        </p:spPr>
        <p:txBody>
          <a:bodyPr wrap="square" rtlCol="0">
            <a:spAutoFit/>
          </a:bodyPr>
          <a:p>
            <a:pPr algn="ctr"/>
            <a:r>
              <a:rPr b="1">
                <a:solidFill>
                  <a:srgbClr val="585858"/>
                </a:solidFill>
                <a:latin typeface="Arial" panose="020B0604020202020204"/>
                <a:ea typeface="Arial" panose="020B0604020202020204"/>
                <a:cs typeface="Arial" panose="020B0604020202020204"/>
              </a:rPr>
              <a:t>Build</a:t>
            </a:r>
            <a:endParaRPr kumimoji="1" lang="zh-CN" b="1" dirty="0">
              <a:solidFill>
                <a:srgbClr val="585858"/>
              </a:solidFill>
              <a:latin typeface="Arial" panose="020B0604020202020204"/>
              <a:ea typeface="Arial" panose="020B0604020202020204"/>
              <a:cs typeface="Arial" panose="020B0604020202020204"/>
            </a:endParaRPr>
          </a:p>
        </p:txBody>
      </p:sp>
      <p:grpSp>
        <p:nvGrpSpPr>
          <p:cNvPr id="41" name="组合 40"/>
          <p:cNvGrpSpPr/>
          <p:nvPr/>
        </p:nvGrpSpPr>
        <p:grpSpPr>
          <a:xfrm>
            <a:off x="599440" y="4051300"/>
            <a:ext cx="5041265" cy="424180"/>
            <a:chOff x="1472" y="7160"/>
            <a:chExt cx="7939" cy="668"/>
          </a:xfrm>
        </p:grpSpPr>
        <p:grpSp>
          <p:nvGrpSpPr>
            <p:cNvPr id="32" name="组合 31"/>
            <p:cNvGrpSpPr/>
            <p:nvPr/>
          </p:nvGrpSpPr>
          <p:grpSpPr>
            <a:xfrm>
              <a:off x="1472" y="7160"/>
              <a:ext cx="3898" cy="668"/>
              <a:chOff x="1504" y="2647"/>
              <a:chExt cx="3898" cy="533"/>
            </a:xfrm>
          </p:grpSpPr>
          <p:sp>
            <p:nvSpPr>
              <p:cNvPr id="33" name="平行四边形 32"/>
              <p:cNvSpPr/>
              <p:nvPr/>
            </p:nvSpPr>
            <p:spPr>
              <a:xfrm>
                <a:off x="1504" y="2647"/>
                <a:ext cx="613" cy="533"/>
              </a:xfrm>
              <a:prstGeom prst="parallelogram">
                <a:avLst>
                  <a:gd name="adj" fmla="val 33723"/>
                </a:avLst>
              </a:prstGeom>
              <a:solidFill>
                <a:schemeClr val="accent5">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4" name="平行四边形 33"/>
              <p:cNvSpPr/>
              <p:nvPr/>
            </p:nvSpPr>
            <p:spPr>
              <a:xfrm>
                <a:off x="2093" y="2647"/>
                <a:ext cx="3309" cy="533"/>
              </a:xfrm>
              <a:prstGeom prst="parallelogram">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35" name="文本框 34"/>
            <p:cNvSpPr txBox="1"/>
            <p:nvPr/>
          </p:nvSpPr>
          <p:spPr>
            <a:xfrm>
              <a:off x="2312" y="7182"/>
              <a:ext cx="7099" cy="562"/>
            </a:xfrm>
            <a:prstGeom prst="rect">
              <a:avLst/>
            </a:prstGeom>
            <a:noFill/>
          </p:spPr>
          <p:txBody>
            <a:bodyPr wrap="square" tIns="9144" bIns="9144" anchor="ctr">
              <a:spAutoFit/>
            </a:bodyPr>
            <a:lstStyle/>
            <a:p>
              <a:pPr algn="l">
                <a:lnSpc>
                  <a:spcPct val="92000"/>
                </a:lnSpc>
                <a:spcBef>
                  <a:spcPts val="0"/>
                </a:spcBef>
                <a:spcAft>
                  <a:spcPts val="0"/>
                </a:spcAft>
              </a:pPr>
              <a:r>
                <a:rPr sz="2400" b="1">
                  <a:solidFill>
                    <a:srgbClr val="10356D"/>
                  </a:solidFill>
                  <a:latin typeface="Arial" panose="020B0604020202020204"/>
                  <a:ea typeface="Arial" panose="020B0604020202020204"/>
                  <a:cs typeface="Arial" panose="020B0604020202020204"/>
                </a:rPr>
                <a:t>Runtime instrumentation</a:t>
              </a:r>
              <a:endParaRPr lang="zh-CN" altLang="en-US" sz="2400" b="1" dirty="0">
                <a:solidFill>
                  <a:srgbClr val="10356D"/>
                </a:solidFill>
                <a:latin typeface="Arial" panose="020B0604020202020204"/>
                <a:ea typeface="Arial" panose="020B0604020202020204"/>
                <a:cs typeface="Arial" panose="020B0604020202020204"/>
              </a:endParaRPr>
            </a:p>
          </p:txBody>
        </p:sp>
      </p:grpSp>
      <p:sp>
        <p:nvSpPr>
          <p:cNvPr id="39" name="文本框 38"/>
          <p:cNvSpPr txBox="1"/>
          <p:nvPr/>
        </p:nvSpPr>
        <p:spPr>
          <a:xfrm>
            <a:off x="599440" y="4578985"/>
            <a:ext cx="6365875" cy="1889760"/>
          </a:xfrm>
          <a:prstGeom prst="rect">
            <a:avLst/>
          </a:prstGeom>
          <a:noFill/>
        </p:spPr>
        <p:txBody>
          <a:bodyPr wrap="square">
            <a:spAutoFit/>
          </a:bodyPr>
          <a:lstStyle/>
          <a:p>
            <a:pPr marL="285750" lvl="0" indent="-285750" fontAlgn="auto">
              <a:lnSpc>
                <a:spcPct val="130000"/>
              </a:lnSpc>
              <a:buFont typeface="Wingdings" panose="05000000000000000000" charset="0"/>
              <a:buChar char="l"/>
            </a:pPr>
            <a:r>
              <a:rPr b="1">
                <a:solidFill>
                  <a:schemeClr val="tx1">
                    <a:lumMod val="75000"/>
                    <a:lumOff val="25000"/>
                  </a:schemeClr>
                </a:solidFill>
                <a:latin typeface="Arial" panose="020B0604020202020204"/>
                <a:ea typeface="Arial" panose="020B0604020202020204"/>
                <a:cs typeface="Arial" panose="020B0604020202020204"/>
              </a:rPr>
              <a:t>Runtime instrumentation combines dynamic tracing with a restricted execution model such as eBPF.</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sym typeface="+mn-ea"/>
            </a:endParaRPr>
          </a:p>
          <a:p>
            <a:pPr marL="742950" lvl="1" indent="-285750" fontAlgn="auto">
              <a:lnSpc>
                <a:spcPct val="130000"/>
              </a:lnSpc>
              <a:buFont typeface="Wingdings" panose="05000000000000000000" charset="0"/>
              <a:buChar char="l"/>
            </a:pPr>
            <a:r>
              <a:rPr b="1">
                <a:solidFill>
                  <a:schemeClr val="tx1">
                    <a:lumMod val="75000"/>
                    <a:lumOff val="25000"/>
                  </a:schemeClr>
                </a:solidFill>
                <a:latin typeface="Arial" panose="020B0604020202020204"/>
                <a:ea typeface="Arial" panose="020B0604020202020204"/>
                <a:cs typeface="Arial" panose="020B0604020202020204"/>
              </a:rPr>
              <a:t>Uprobe: kernel-assisted dynamic tracing + eBPF</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sym typeface="+mn-ea"/>
            </a:endParaRPr>
          </a:p>
          <a:p>
            <a:pPr marL="742950" lvl="1" indent="-285750" fontAlgn="auto">
              <a:lnSpc>
                <a:spcPct val="130000"/>
              </a:lnSpc>
              <a:buFont typeface="Wingdings" panose="05000000000000000000" charset="0"/>
              <a:buChar char="l"/>
            </a:pPr>
            <a:r>
              <a:rPr b="1">
                <a:solidFill>
                  <a:schemeClr val="tx1">
                    <a:lumMod val="75000"/>
                    <a:lumOff val="25000"/>
                  </a:schemeClr>
                </a:solidFill>
                <a:latin typeface="Arial" panose="020B0604020202020204"/>
                <a:ea typeface="Arial" panose="020B0604020202020204"/>
                <a:cs typeface="Arial" panose="020B0604020202020204"/>
              </a:rPr>
              <a:t>Bpftime: Frida-based binary instrumentation + a user-space eBPF runtime</a:t>
            </a:r>
            <a:endParaRPr lang="zh-CN" altLang="en-US" b="1" dirty="0">
              <a:solidFill>
                <a:schemeClr val="tx1">
                  <a:lumMod val="75000"/>
                  <a:lumOff val="25000"/>
                </a:schemeClr>
              </a:solidFill>
              <a:latin typeface="Arial" panose="020B0604020202020204"/>
              <a:ea typeface="Arial" panose="020B0604020202020204"/>
              <a:cs typeface="Arial" panose="020B0604020202020204"/>
              <a:sym typeface="+mn-ea"/>
            </a:endParaRPr>
          </a:p>
        </p:txBody>
      </p:sp>
      <p:grpSp>
        <p:nvGrpSpPr>
          <p:cNvPr id="53" name="组合 52"/>
          <p:cNvGrpSpPr/>
          <p:nvPr/>
        </p:nvGrpSpPr>
        <p:grpSpPr>
          <a:xfrm>
            <a:off x="7544435" y="5078095"/>
            <a:ext cx="3296920" cy="1123950"/>
            <a:chOff x="13560" y="8623"/>
            <a:chExt cx="4436" cy="1512"/>
          </a:xfrm>
        </p:grpSpPr>
        <p:pic>
          <p:nvPicPr>
            <p:cNvPr id="43" name="图片 42"/>
            <p:cNvPicPr/>
            <p:nvPr/>
          </p:nvPicPr>
          <p:blipFill>
            <a:blip r:embed="rId23">
              <a:extLst>
                <a:ext uri="{96DAC541-7B7A-43D3-8B79-37D633B846F1}">
                  <asvg:svgBlip xmlns:asvg="http://schemas.microsoft.com/office/drawing/2016/SVG/main" r:embed="rId24"/>
                </a:ext>
              </a:extLst>
            </a:blip>
            <a:stretch>
              <a:fillRect/>
            </a:stretch>
          </p:blipFill>
          <p:spPr>
            <a:xfrm rot="21120000">
              <a:off x="14851" y="9080"/>
              <a:ext cx="1654" cy="316"/>
            </a:xfrm>
            <a:prstGeom prst="rect">
              <a:avLst/>
            </a:prstGeom>
          </p:spPr>
        </p:pic>
        <p:grpSp>
          <p:nvGrpSpPr>
            <p:cNvPr id="52" name="组合 51"/>
            <p:cNvGrpSpPr/>
            <p:nvPr/>
          </p:nvGrpSpPr>
          <p:grpSpPr>
            <a:xfrm>
              <a:off x="13560" y="8623"/>
              <a:ext cx="4436" cy="1512"/>
              <a:chOff x="13560" y="8623"/>
              <a:chExt cx="4436" cy="1512"/>
            </a:xfrm>
          </p:grpSpPr>
          <p:pic>
            <p:nvPicPr>
              <p:cNvPr id="48" name="图片 47" descr="箭头"/>
              <p:cNvPicPr>
                <a:picLocks noChangeAspect="1"/>
              </p:cNvPicPr>
              <p:nvPr>
                <p:custDataLst>
                  <p:tags r:id="rId25"/>
                </p:custDataLst>
              </p:nvPr>
            </p:nvPicPr>
            <p:blipFill>
              <a:blip r:embed="rId21">
                <a:extLst>
                  <a:ext uri="{96DAC541-7B7A-43D3-8B79-37D633B846F1}">
                    <asvg:svgBlip xmlns:asvg="http://schemas.microsoft.com/office/drawing/2016/SVG/main" r:embed="rId26"/>
                  </a:ext>
                </a:extLst>
              </a:blip>
              <a:stretch>
                <a:fillRect/>
              </a:stretch>
            </p:blipFill>
            <p:spPr>
              <a:xfrm rot="480000">
                <a:off x="14789" y="8901"/>
                <a:ext cx="1862" cy="1234"/>
              </a:xfrm>
              <a:prstGeom prst="rect">
                <a:avLst/>
              </a:prstGeom>
            </p:spPr>
          </p:pic>
          <p:pic>
            <p:nvPicPr>
              <p:cNvPr id="44" name="图片 43" descr="应用程序"/>
              <p:cNvPicPr>
                <a:picLocks noChangeAspect="1"/>
              </p:cNvPicPr>
              <p:nvPr>
                <p:custDataLst>
                  <p:tags r:id="rId27"/>
                </p:custDataLst>
              </p:nvPr>
            </p:nvPicPr>
            <p:blipFill>
              <a:blip r:embed="rId28">
                <a:extLst>
                  <a:ext uri="{96DAC541-7B7A-43D3-8B79-37D633B846F1}">
                    <asvg:svgBlip xmlns:asvg="http://schemas.microsoft.com/office/drawing/2016/SVG/main" r:embed="rId29"/>
                  </a:ext>
                </a:extLst>
              </a:blip>
              <a:stretch>
                <a:fillRect/>
              </a:stretch>
            </p:blipFill>
            <p:spPr>
              <a:xfrm>
                <a:off x="16888" y="8902"/>
                <a:ext cx="785" cy="785"/>
              </a:xfrm>
              <a:prstGeom prst="rect">
                <a:avLst/>
              </a:prstGeom>
            </p:spPr>
          </p:pic>
          <p:pic>
            <p:nvPicPr>
              <p:cNvPr id="45" name="图片 44" descr="刷新"/>
              <p:cNvPicPr>
                <a:picLocks noChangeAspect="1"/>
              </p:cNvPicPr>
              <p:nvPr>
                <p:custDataLst>
                  <p:tags r:id="rId30"/>
                </p:custDataLst>
              </p:nvPr>
            </p:nvPicPr>
            <p:blipFill>
              <a:blip r:embed="rId31">
                <a:extLst>
                  <a:ext uri="{96DAC541-7B7A-43D3-8B79-37D633B846F1}">
                    <asvg:svgBlip xmlns:asvg="http://schemas.microsoft.com/office/drawing/2016/SVG/main" r:embed="rId32"/>
                  </a:ext>
                </a:extLst>
              </a:blip>
              <a:stretch>
                <a:fillRect/>
              </a:stretch>
            </p:blipFill>
            <p:spPr>
              <a:xfrm rot="9420000">
                <a:off x="17616" y="8623"/>
                <a:ext cx="381" cy="381"/>
              </a:xfrm>
              <a:prstGeom prst="rect">
                <a:avLst/>
              </a:prstGeom>
            </p:spPr>
          </p:pic>
          <p:grpSp>
            <p:nvGrpSpPr>
              <p:cNvPr id="47" name="组合 46"/>
              <p:cNvGrpSpPr/>
              <p:nvPr/>
            </p:nvGrpSpPr>
            <p:grpSpPr>
              <a:xfrm>
                <a:off x="13560" y="8663"/>
                <a:ext cx="991" cy="1134"/>
                <a:chOff x="11616" y="7817"/>
                <a:chExt cx="1223" cy="1392"/>
              </a:xfrm>
            </p:grpSpPr>
            <p:pic>
              <p:nvPicPr>
                <p:cNvPr id="46" name="图片 45" descr="代码文件"/>
                <p:cNvPicPr>
                  <a:picLocks noChangeAspect="1"/>
                </p:cNvPicPr>
                <p:nvPr>
                  <p:custDataLst>
                    <p:tags r:id="rId33"/>
                  </p:custDataLst>
                </p:nvPr>
              </p:nvPicPr>
              <p:blipFill>
                <a:blip r:embed="rId34">
                  <a:extLst>
                    <a:ext uri="{96DAC541-7B7A-43D3-8B79-37D633B846F1}">
                      <asvg:svgBlip xmlns:asvg="http://schemas.microsoft.com/office/drawing/2016/SVG/main" r:embed="rId35"/>
                    </a:ext>
                  </a:extLst>
                </a:blip>
                <a:stretch>
                  <a:fillRect/>
                </a:stretch>
              </p:blipFill>
              <p:spPr>
                <a:xfrm>
                  <a:off x="11821" y="8191"/>
                  <a:ext cx="1019" cy="1019"/>
                </a:xfrm>
                <a:prstGeom prst="rect">
                  <a:avLst/>
                </a:prstGeom>
              </p:spPr>
            </p:pic>
            <p:pic>
              <p:nvPicPr>
                <p:cNvPr id="225" name="图片 224"/>
                <p:cNvPicPr>
                  <a:picLocks noChangeAspect="1"/>
                </p:cNvPicPr>
                <p:nvPr/>
              </p:nvPicPr>
              <p:blipFill>
                <a:blip r:embed="rId36"/>
                <a:stretch>
                  <a:fillRect/>
                </a:stretch>
              </p:blipFill>
              <p:spPr>
                <a:xfrm>
                  <a:off x="11616" y="7817"/>
                  <a:ext cx="766" cy="787"/>
                </a:xfrm>
                <a:prstGeom prst="rect">
                  <a:avLst/>
                </a:prstGeom>
              </p:spPr>
            </p:pic>
          </p:grpSp>
        </p:grpSp>
      </p:grpSp>
      <p:pic>
        <p:nvPicPr>
          <p:cNvPr id="55" name="图片 54" descr="箭头"/>
          <p:cNvPicPr>
            <a:picLocks noChangeAspect="1"/>
          </p:cNvPicPr>
          <p:nvPr>
            <p:custDataLst>
              <p:tags r:id="rId37"/>
            </p:custDataLst>
          </p:nvPr>
        </p:nvPicPr>
        <p:blipFill>
          <a:blip r:embed="rId12">
            <a:extLst>
              <a:ext uri="{96DAC541-7B7A-43D3-8B79-37D633B846F1}">
                <asvg:svgBlip xmlns:asvg="http://schemas.microsoft.com/office/drawing/2016/SVG/main" r:embed="rId38"/>
              </a:ext>
            </a:extLst>
          </a:blip>
          <a:stretch>
            <a:fillRect/>
          </a:stretch>
        </p:blipFill>
        <p:spPr>
          <a:xfrm>
            <a:off x="9904095" y="3890010"/>
            <a:ext cx="489585" cy="48958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75868" y="278257"/>
            <a:ext cx="10561320" cy="658368"/>
          </a:xfrm>
        </p:spPr>
        <p:txBody>
          <a:bodyPr wrap="none" lIns="36576" anchor="ctr"/>
          <a:lstStyle/>
          <a:p>
            <a:r>
              <a:rPr sz="3200" b="1">
                <a:solidFill>
                  <a:srgbClr val="141414"/>
                </a:solidFill>
                <a:latin typeface="Arial" panose="020B0604020202020204"/>
                <a:ea typeface="Arial" panose="020B0604020202020204"/>
                <a:cs typeface="Arial" panose="020B0604020202020204"/>
              </a:rPr>
              <a:t>Sampling misses still pay interception cost</a:t>
            </a:r>
            <a:endParaRPr lang="zh-CN" altLang="en-US" sz="4000" b="1" dirty="0"/>
          </a:p>
        </p:txBody>
      </p:sp>
      <p:sp>
        <p:nvSpPr>
          <p:cNvPr id="3" name="日期占位符 2"/>
          <p:cNvSpPr>
            <a:spLocks noGrp="1"/>
          </p:cNvSpPr>
          <p:nvPr>
            <p:ph type="dt" sz="half" idx="10"/>
          </p:nvPr>
        </p:nvSpPr>
        <p:spPr/>
        <p:txBody>
          <a:bodyPr/>
          <a:lstStyle/>
          <a:p>
            <a:fld id="{15F2CB96-5BCE-744B-8CCC-AA75BAD07FE4}" type="datetime1">
              <a:rPr kumimoji="1" lang="zh-CN" altLang="en-US" smtClean="0"/>
            </a:fld>
            <a:endParaRPr kumimoji="1" lang="zh-CN" altLang="en-US"/>
          </a:p>
        </p:txBody>
      </p:sp>
      <p:sp>
        <p:nvSpPr>
          <p:cNvPr id="4" name="页脚占位符 3"/>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5" name="灯片编号占位符 4"/>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5 / 11</a:t>
            </a:r>
            <a:endParaRPr kumimoji="1" lang="zh-CN" altLang="en-US" dirty="0"/>
          </a:p>
        </p:txBody>
      </p:sp>
      <p:sp>
        <p:nvSpPr>
          <p:cNvPr id="6" name="矩形: 圆角 26"/>
          <p:cNvSpPr/>
          <p:nvPr/>
        </p:nvSpPr>
        <p:spPr>
          <a:xfrm>
            <a:off x="615315" y="1168400"/>
            <a:ext cx="10981055" cy="822960"/>
          </a:xfrm>
          <a:prstGeom prst="roundRect">
            <a:avLst/>
          </a:prstGeom>
          <a:solidFill>
            <a:schemeClr val="bg1">
              <a:lumMod val="95000"/>
            </a:schemeClr>
          </a:solidFill>
          <a:ln w="381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lnSpc>
                <a:spcPct val="95000"/>
              </a:lnSpc>
              <a:spcBef>
                <a:spcPts val="0"/>
              </a:spcBef>
              <a:spcAft>
                <a:spcPts val="0"/>
              </a:spcAft>
            </a:pPr>
            <a:r>
              <a:rPr sz="2400" b="1">
                <a:solidFill>
                  <a:srgbClr val="585858"/>
                </a:solidFill>
                <a:latin typeface="Arial" panose="020B0604020202020204"/>
                <a:ea typeface="Arial" panose="020B0604020202020204"/>
                <a:cs typeface="Arial" panose="020B0604020202020204"/>
                <a:sym typeface="+mn-ea"/>
              </a:rPr>
              <a:t>Non-intrusive instrumentation offers excellent flexibility and deployability, </a:t>
            </a:r>
            <a:endParaRPr sz="2400" b="1">
              <a:solidFill>
                <a:srgbClr val="585858"/>
              </a:solidFill>
              <a:latin typeface="Arial" panose="020B0604020202020204"/>
              <a:ea typeface="Arial" panose="020B0604020202020204"/>
              <a:cs typeface="Arial" panose="020B0604020202020204"/>
              <a:sym typeface="+mn-ea"/>
            </a:endParaRPr>
          </a:p>
          <a:p>
            <a:pPr algn="ctr">
              <a:lnSpc>
                <a:spcPct val="95000"/>
              </a:lnSpc>
              <a:spcBef>
                <a:spcPts val="0"/>
              </a:spcBef>
              <a:spcAft>
                <a:spcPts val="0"/>
              </a:spcAft>
            </a:pPr>
            <a:r>
              <a:rPr sz="2400" b="1">
                <a:solidFill>
                  <a:srgbClr val="585858"/>
                </a:solidFill>
                <a:latin typeface="Arial" panose="020B0604020202020204"/>
                <a:ea typeface="Arial" panose="020B0604020202020204"/>
                <a:cs typeface="Arial" panose="020B0604020202020204"/>
                <a:sym typeface="+mn-ea"/>
              </a:rPr>
              <a:t>but incurs significant runtime overhead</a:t>
            </a:r>
            <a:endParaRPr kumimoji="1" lang="zh-CN" altLang="en-US" sz="2400" b="1" dirty="0">
              <a:solidFill>
                <a:srgbClr val="585858"/>
              </a:solidFill>
              <a:latin typeface="Arial" panose="020B0604020202020204"/>
              <a:ea typeface="Arial" panose="020B0604020202020204"/>
              <a:cs typeface="Arial" panose="020B0604020202020204"/>
              <a:sym typeface="+mn-ea"/>
            </a:endParaRPr>
          </a:p>
        </p:txBody>
      </p:sp>
      <p:pic>
        <p:nvPicPr>
          <p:cNvPr id="13" name="图片 12" descr="统计数据"/>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3876675" y="2191385"/>
            <a:ext cx="631825" cy="631825"/>
          </a:xfrm>
          <a:prstGeom prst="rect">
            <a:avLst/>
          </a:prstGeom>
        </p:spPr>
      </p:pic>
      <p:sp>
        <p:nvSpPr>
          <p:cNvPr id="42" name="文本框 41"/>
          <p:cNvSpPr txBox="1"/>
          <p:nvPr/>
        </p:nvSpPr>
        <p:spPr>
          <a:xfrm>
            <a:off x="1784350" y="2096135"/>
            <a:ext cx="1873250" cy="829945"/>
          </a:xfrm>
          <a:prstGeom prst="rect">
            <a:avLst/>
          </a:prstGeom>
          <a:noFill/>
        </p:spPr>
        <p:txBody>
          <a:bodyPr wrap="square" rtlCol="0">
            <a:spAutoFit/>
          </a:bodyPr>
          <a:p>
            <a:pPr algn="ctr"/>
            <a:r>
              <a:rPr sz="2400" b="1">
                <a:solidFill>
                  <a:schemeClr val="tx1">
                    <a:lumMod val="65000"/>
                    <a:lumOff val="35000"/>
                  </a:schemeClr>
                </a:solidFill>
                <a:latin typeface="Arial" panose="020B0604020202020204"/>
                <a:ea typeface="Arial" panose="020B0604020202020204"/>
                <a:cs typeface="Arial" panose="020B0604020202020204"/>
              </a:rPr>
              <a:t>Numerical statistics</a:t>
            </a:r>
            <a:endParaRPr kumimoji="1" lang="zh-CN" sz="2400" b="1" dirty="0">
              <a:solidFill>
                <a:schemeClr val="tx1">
                  <a:lumMod val="65000"/>
                  <a:lumOff val="35000"/>
                </a:schemeClr>
              </a:solidFill>
              <a:latin typeface="Arial" panose="020B0604020202020204"/>
              <a:ea typeface="Arial" panose="020B0604020202020204"/>
              <a:cs typeface="Arial" panose="020B0604020202020204"/>
            </a:endParaRPr>
          </a:p>
        </p:txBody>
      </p:sp>
      <p:sp>
        <p:nvSpPr>
          <p:cNvPr id="14" name="文本框 13"/>
          <p:cNvSpPr txBox="1"/>
          <p:nvPr/>
        </p:nvSpPr>
        <p:spPr>
          <a:xfrm>
            <a:off x="1894840" y="2951480"/>
            <a:ext cx="1561465" cy="935355"/>
          </a:xfrm>
          <a:prstGeom prst="rect">
            <a:avLst/>
          </a:prstGeom>
          <a:noFill/>
        </p:spPr>
        <p:txBody>
          <a:bodyPr wrap="square" rtlCol="0">
            <a:noAutofit/>
          </a:bodyPr>
          <a:p>
            <a:pPr algn="ctr"/>
            <a:r>
              <a:rPr lang="en-US" sz="2400" b="1">
                <a:solidFill>
                  <a:schemeClr val="tx1">
                    <a:lumMod val="65000"/>
                    <a:lumOff val="35000"/>
                  </a:schemeClr>
                </a:solidFill>
                <a:latin typeface="Arial" panose="020B0604020202020204"/>
                <a:ea typeface="Arial" panose="020B0604020202020204"/>
                <a:cs typeface="Arial" panose="020B0604020202020204"/>
              </a:rPr>
              <a:t>E</a:t>
            </a:r>
            <a:r>
              <a:rPr sz="2400" b="1">
                <a:solidFill>
                  <a:schemeClr val="tx1">
                    <a:lumMod val="65000"/>
                    <a:lumOff val="35000"/>
                  </a:schemeClr>
                </a:solidFill>
                <a:latin typeface="Arial" panose="020B0604020202020204"/>
                <a:ea typeface="Arial" panose="020B0604020202020204"/>
                <a:cs typeface="Arial" panose="020B0604020202020204"/>
              </a:rPr>
              <a:t>vent traces</a:t>
            </a:r>
            <a:endParaRPr kumimoji="1" lang="zh-CN" sz="2400" b="1" dirty="0">
              <a:solidFill>
                <a:schemeClr val="tx1">
                  <a:lumMod val="65000"/>
                  <a:lumOff val="35000"/>
                </a:schemeClr>
              </a:solidFill>
              <a:latin typeface="Arial" panose="020B0604020202020204"/>
              <a:ea typeface="Arial" panose="020B0604020202020204"/>
              <a:cs typeface="Arial" panose="020B0604020202020204"/>
            </a:endParaRPr>
          </a:p>
        </p:txBody>
      </p:sp>
      <p:pic>
        <p:nvPicPr>
          <p:cNvPr id="15" name="图片 14" descr="对"/>
          <p:cNvPicPr>
            <a:picLocks noChangeAspect="1"/>
          </p:cNvPicPr>
          <p:nvPr>
            <p:custDataLst>
              <p:tags r:id="rId4"/>
            </p:custDataLst>
          </p:nvPr>
        </p:nvPicPr>
        <p:blipFill>
          <a:blip r:embed="rId5">
            <a:extLst>
              <a:ext uri="{96DAC541-7B7A-43D3-8B79-37D633B846F1}">
                <asvg:svgBlip xmlns:asvg="http://schemas.microsoft.com/office/drawing/2016/SVG/main" r:embed="rId6"/>
              </a:ext>
            </a:extLst>
          </a:blip>
          <a:stretch>
            <a:fillRect/>
          </a:stretch>
        </p:blipFill>
        <p:spPr>
          <a:xfrm>
            <a:off x="1028700" y="2270760"/>
            <a:ext cx="552450" cy="552450"/>
          </a:xfrm>
          <a:prstGeom prst="rect">
            <a:avLst/>
          </a:prstGeom>
        </p:spPr>
      </p:pic>
      <p:pic>
        <p:nvPicPr>
          <p:cNvPr id="17" name="图片 16" descr="叉叉"/>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tretch>
            <a:fillRect/>
          </a:stretch>
        </p:blipFill>
        <p:spPr>
          <a:xfrm>
            <a:off x="1028700" y="3080385"/>
            <a:ext cx="552450" cy="552450"/>
          </a:xfrm>
          <a:prstGeom prst="rect">
            <a:avLst/>
          </a:prstGeom>
        </p:spPr>
      </p:pic>
      <p:grpSp>
        <p:nvGrpSpPr>
          <p:cNvPr id="19" name="组合 18"/>
          <p:cNvGrpSpPr/>
          <p:nvPr/>
        </p:nvGrpSpPr>
        <p:grpSpPr>
          <a:xfrm>
            <a:off x="3705860" y="2736850"/>
            <a:ext cx="845820" cy="1253490"/>
            <a:chOff x="5276" y="4170"/>
            <a:chExt cx="1332" cy="1974"/>
          </a:xfrm>
        </p:grpSpPr>
        <p:pic>
          <p:nvPicPr>
            <p:cNvPr id="7" name="图片 6" descr="轨迹"/>
            <p:cNvPicPr>
              <a:picLocks noChangeAspect="1"/>
            </p:cNvPicPr>
            <p:nvPr>
              <p:custDataLst>
                <p:tags r:id="rId10"/>
              </p:custDataLst>
            </p:nvPr>
          </p:nvPicPr>
          <p:blipFill>
            <a:blip r:embed="rId11">
              <a:extLst>
                <a:ext uri="{96DAC541-7B7A-43D3-8B79-37D633B846F1}">
                  <asvg:svgBlip xmlns:asvg="http://schemas.microsoft.com/office/drawing/2016/SVG/main" r:embed="rId12"/>
                </a:ext>
              </a:extLst>
            </a:blip>
            <a:stretch>
              <a:fillRect/>
            </a:stretch>
          </p:blipFill>
          <p:spPr>
            <a:xfrm rot="2280000">
              <a:off x="5276" y="4439"/>
              <a:ext cx="1332" cy="1332"/>
            </a:xfrm>
            <a:prstGeom prst="flowChartPunchedCard">
              <a:avLst/>
            </a:prstGeom>
          </p:spPr>
        </p:pic>
        <p:sp>
          <p:nvSpPr>
            <p:cNvPr id="10" name="椭圆 9"/>
            <p:cNvSpPr/>
            <p:nvPr/>
          </p:nvSpPr>
          <p:spPr>
            <a:xfrm>
              <a:off x="5775" y="5604"/>
              <a:ext cx="585" cy="540"/>
            </a:xfrm>
            <a:prstGeom prst="ellipse">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椭圆 17"/>
            <p:cNvSpPr/>
            <p:nvPr/>
          </p:nvSpPr>
          <p:spPr>
            <a:xfrm>
              <a:off x="5775" y="4170"/>
              <a:ext cx="585" cy="540"/>
            </a:xfrm>
            <a:prstGeom prst="ellipse">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pic>
        <p:nvPicPr>
          <p:cNvPr id="23" name="图片 22" descr="箭头"/>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tretch>
            <a:fillRect/>
          </a:stretch>
        </p:blipFill>
        <p:spPr>
          <a:xfrm>
            <a:off x="4862195" y="2671445"/>
            <a:ext cx="683895" cy="683895"/>
          </a:xfrm>
          <a:prstGeom prst="rect">
            <a:avLst/>
          </a:prstGeom>
        </p:spPr>
      </p:pic>
      <p:grpSp>
        <p:nvGrpSpPr>
          <p:cNvPr id="39" name="组合 38"/>
          <p:cNvGrpSpPr/>
          <p:nvPr/>
        </p:nvGrpSpPr>
        <p:grpSpPr>
          <a:xfrm>
            <a:off x="7190740" y="2523490"/>
            <a:ext cx="1169670" cy="702310"/>
            <a:chOff x="12244" y="4070"/>
            <a:chExt cx="1842" cy="1106"/>
          </a:xfrm>
        </p:grpSpPr>
        <p:grpSp>
          <p:nvGrpSpPr>
            <p:cNvPr id="20" name="组合 19"/>
            <p:cNvGrpSpPr/>
            <p:nvPr/>
          </p:nvGrpSpPr>
          <p:grpSpPr>
            <a:xfrm>
              <a:off x="12244" y="4908"/>
              <a:ext cx="895" cy="268"/>
              <a:chOff x="9217" y="5874"/>
              <a:chExt cx="895" cy="268"/>
            </a:xfrm>
          </p:grpSpPr>
          <p:sp>
            <p:nvSpPr>
              <p:cNvPr id="143" name="矩形 142"/>
              <p:cNvSpPr/>
              <p:nvPr/>
            </p:nvSpPr>
            <p:spPr>
              <a:xfrm rot="16200000">
                <a:off x="9232" y="5859"/>
                <a:ext cx="268" cy="298"/>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49" name="矩形 148"/>
              <p:cNvSpPr/>
              <p:nvPr/>
            </p:nvSpPr>
            <p:spPr>
              <a:xfrm rot="16200000">
                <a:off x="9530" y="5859"/>
                <a:ext cx="268" cy="298"/>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58" name="矩形 157"/>
              <p:cNvSpPr/>
              <p:nvPr/>
            </p:nvSpPr>
            <p:spPr>
              <a:xfrm rot="16200000">
                <a:off x="9829" y="5859"/>
                <a:ext cx="268" cy="298"/>
              </a:xfrm>
              <a:prstGeom prst="rect">
                <a:avLst/>
              </a:prstGeom>
              <a:solidFill>
                <a:schemeClr val="accent2">
                  <a:lumMod val="20000"/>
                  <a:lumOff val="80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grpSp>
        <p:grpSp>
          <p:nvGrpSpPr>
            <p:cNvPr id="21" name="组合 20"/>
            <p:cNvGrpSpPr/>
            <p:nvPr/>
          </p:nvGrpSpPr>
          <p:grpSpPr>
            <a:xfrm>
              <a:off x="13140" y="4908"/>
              <a:ext cx="895" cy="268"/>
              <a:chOff x="9217" y="5874"/>
              <a:chExt cx="895" cy="268"/>
            </a:xfrm>
          </p:grpSpPr>
          <p:sp>
            <p:nvSpPr>
              <p:cNvPr id="22" name="矩形 21"/>
              <p:cNvSpPr/>
              <p:nvPr/>
            </p:nvSpPr>
            <p:spPr>
              <a:xfrm rot="16200000">
                <a:off x="9232" y="5859"/>
                <a:ext cx="268" cy="298"/>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24" name="矩形 23"/>
              <p:cNvSpPr/>
              <p:nvPr/>
            </p:nvSpPr>
            <p:spPr>
              <a:xfrm rot="16200000">
                <a:off x="9530" y="5859"/>
                <a:ext cx="268" cy="298"/>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25" name="矩形 24"/>
              <p:cNvSpPr/>
              <p:nvPr/>
            </p:nvSpPr>
            <p:spPr>
              <a:xfrm rot="16200000">
                <a:off x="9829" y="5859"/>
                <a:ext cx="268" cy="298"/>
              </a:xfrm>
              <a:prstGeom prst="rect">
                <a:avLst/>
              </a:prstGeom>
              <a:solidFill>
                <a:schemeClr val="accent2">
                  <a:lumMod val="20000"/>
                  <a:lumOff val="80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grpSp>
        <p:pic>
          <p:nvPicPr>
            <p:cNvPr id="37" name="图片 36" descr="箭头"/>
            <p:cNvPicPr>
              <a:picLocks noChangeAspect="1"/>
            </p:cNvPicPr>
            <p:nvPr>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rot="8580000">
              <a:off x="12803" y="4070"/>
              <a:ext cx="672" cy="924"/>
            </a:xfrm>
            <a:prstGeom prst="rect">
              <a:avLst/>
            </a:prstGeom>
            <a:scene3d>
              <a:camera prst="orthographicFront">
                <a:rot lat="0" lon="0" rev="0"/>
              </a:camera>
              <a:lightRig rig="threePt" dir="t"/>
            </a:scene3d>
          </p:spPr>
        </p:pic>
        <p:pic>
          <p:nvPicPr>
            <p:cNvPr id="38" name="图片 37" descr="箭头"/>
            <p:cNvPicPr>
              <a:picLocks noChangeAspect="1"/>
            </p:cNvPicPr>
            <p:nvPr>
              <p:custDataLst>
                <p:tags r:id="rId19"/>
              </p:custDataLst>
            </p:nvPr>
          </p:nvPicPr>
          <p:blipFill>
            <a:blip r:embed="rId17">
              <a:extLst>
                <a:ext uri="{96DAC541-7B7A-43D3-8B79-37D633B846F1}">
                  <asvg:svgBlip xmlns:asvg="http://schemas.microsoft.com/office/drawing/2016/SVG/main" r:embed="rId18"/>
                </a:ext>
              </a:extLst>
            </a:blip>
            <a:stretch>
              <a:fillRect/>
            </a:stretch>
          </p:blipFill>
          <p:spPr>
            <a:xfrm rot="5640000">
              <a:off x="13288" y="4078"/>
              <a:ext cx="672" cy="924"/>
            </a:xfrm>
            <a:prstGeom prst="rect">
              <a:avLst/>
            </a:prstGeom>
            <a:scene3d>
              <a:camera prst="orthographicFront">
                <a:rot lat="0" lon="0" rev="0"/>
              </a:camera>
              <a:lightRig rig="threePt" dir="t"/>
            </a:scene3d>
          </p:spPr>
        </p:pic>
      </p:grpSp>
      <p:sp>
        <p:nvSpPr>
          <p:cNvPr id="40" name="文本框 39"/>
          <p:cNvSpPr txBox="1"/>
          <p:nvPr/>
        </p:nvSpPr>
        <p:spPr>
          <a:xfrm>
            <a:off x="5509260" y="2785110"/>
            <a:ext cx="1628140" cy="460375"/>
          </a:xfrm>
          <a:prstGeom prst="rect">
            <a:avLst/>
          </a:prstGeom>
          <a:noFill/>
        </p:spPr>
        <p:txBody>
          <a:bodyPr wrap="square" rtlCol="0">
            <a:spAutoFit/>
          </a:bodyPr>
          <a:p>
            <a:pPr algn="ctr"/>
            <a:r>
              <a:rPr sz="2400" b="1">
                <a:solidFill>
                  <a:schemeClr val="tx1">
                    <a:lumMod val="65000"/>
                    <a:lumOff val="35000"/>
                  </a:schemeClr>
                </a:solidFill>
                <a:latin typeface="Arial" panose="020B0604020202020204"/>
                <a:ea typeface="Arial" panose="020B0604020202020204"/>
                <a:cs typeface="Arial" panose="020B0604020202020204"/>
              </a:rPr>
              <a:t>Sampling</a:t>
            </a:r>
            <a:endParaRPr kumimoji="1" lang="zh-CN" sz="2400" b="1" dirty="0">
              <a:solidFill>
                <a:schemeClr val="tx1">
                  <a:lumMod val="65000"/>
                  <a:lumOff val="35000"/>
                </a:schemeClr>
              </a:solidFill>
              <a:latin typeface="Arial" panose="020B0604020202020204"/>
              <a:ea typeface="Arial" panose="020B0604020202020204"/>
              <a:cs typeface="Arial" panose="020B0604020202020204"/>
            </a:endParaRPr>
          </a:p>
        </p:txBody>
      </p:sp>
      <p:pic>
        <p:nvPicPr>
          <p:cNvPr id="41" name="图片 40" descr="箭头"/>
          <p:cNvPicPr>
            <a:picLocks noChangeAspect="1"/>
          </p:cNvPicPr>
          <p:nvPr>
            <p:custDataLst>
              <p:tags r:id="rId20"/>
            </p:custDataLst>
          </p:nvPr>
        </p:nvPicPr>
        <p:blipFill>
          <a:blip r:embed="rId14">
            <a:extLst>
              <a:ext uri="{96DAC541-7B7A-43D3-8B79-37D633B846F1}">
                <asvg:svgBlip xmlns:asvg="http://schemas.microsoft.com/office/drawing/2016/SVG/main" r:embed="rId15"/>
              </a:ext>
            </a:extLst>
          </a:blip>
          <a:stretch>
            <a:fillRect/>
          </a:stretch>
        </p:blipFill>
        <p:spPr>
          <a:xfrm>
            <a:off x="8562340" y="2671445"/>
            <a:ext cx="683895" cy="683895"/>
          </a:xfrm>
          <a:prstGeom prst="rect">
            <a:avLst/>
          </a:prstGeom>
        </p:spPr>
      </p:pic>
      <p:sp>
        <p:nvSpPr>
          <p:cNvPr id="43" name="文本框 42"/>
          <p:cNvSpPr txBox="1"/>
          <p:nvPr/>
        </p:nvSpPr>
        <p:spPr>
          <a:xfrm>
            <a:off x="9255125" y="2399665"/>
            <a:ext cx="2477770" cy="1198880"/>
          </a:xfrm>
          <a:prstGeom prst="rect">
            <a:avLst/>
          </a:prstGeom>
          <a:noFill/>
        </p:spPr>
        <p:txBody>
          <a:bodyPr wrap="square" rtlCol="0">
            <a:spAutoFit/>
          </a:bodyPr>
          <a:p>
            <a:pPr algn="ctr"/>
            <a:r>
              <a:rPr sz="2400" b="1">
                <a:solidFill>
                  <a:schemeClr val="tx1">
                    <a:lumMod val="65000"/>
                    <a:lumOff val="35000"/>
                  </a:schemeClr>
                </a:solidFill>
                <a:latin typeface="Arial" panose="020B0604020202020204"/>
                <a:ea typeface="Arial" panose="020B0604020202020204"/>
                <a:cs typeface="Arial" panose="020B0604020202020204"/>
              </a:rPr>
              <a:t>Enough signal</a:t>
            </a:r>
            <a:endParaRPr kumimoji="1" lang="zh-CN" sz="2400" b="1" dirty="0">
              <a:solidFill>
                <a:schemeClr val="tx1">
                  <a:lumMod val="65000"/>
                  <a:lumOff val="35000"/>
                </a:schemeClr>
              </a:solidFill>
              <a:latin typeface="+mj-ea"/>
              <a:ea typeface="+mj-ea"/>
            </a:endParaRPr>
          </a:p>
          <a:p>
            <a:pPr algn="ctr"/>
            <a:r>
              <a:rPr sz="2400" b="1">
                <a:solidFill>
                  <a:schemeClr val="tx1">
                    <a:lumMod val="65000"/>
                    <a:lumOff val="35000"/>
                  </a:schemeClr>
                </a:solidFill>
                <a:latin typeface="Arial" panose="020B0604020202020204"/>
                <a:ea typeface="Arial" panose="020B0604020202020204"/>
                <a:cs typeface="Arial" panose="020B0604020202020204"/>
              </a:rPr>
              <a:t>Lower collection cost</a:t>
            </a:r>
            <a:endParaRPr kumimoji="1" lang="zh-CN" sz="2400" b="1" dirty="0">
              <a:solidFill>
                <a:schemeClr val="tx1">
                  <a:lumMod val="65000"/>
                  <a:lumOff val="35000"/>
                </a:schemeClr>
              </a:solidFill>
              <a:latin typeface="Arial" panose="020B0604020202020204"/>
              <a:ea typeface="Arial" panose="020B0604020202020204"/>
              <a:cs typeface="Arial" panose="020B0604020202020204"/>
            </a:endParaRPr>
          </a:p>
        </p:txBody>
      </p:sp>
      <p:cxnSp>
        <p:nvCxnSpPr>
          <p:cNvPr id="44" name="直接连接符 43"/>
          <p:cNvCxnSpPr/>
          <p:nvPr>
            <p:custDataLst>
              <p:tags r:id="rId21"/>
            </p:custDataLst>
          </p:nvPr>
        </p:nvCxnSpPr>
        <p:spPr>
          <a:xfrm flipH="1">
            <a:off x="928970" y="3814037"/>
            <a:ext cx="10158095" cy="0"/>
          </a:xfrm>
          <a:prstGeom prst="line">
            <a:avLst/>
          </a:prstGeom>
          <a:ln w="31750">
            <a:solidFill>
              <a:schemeClr val="tx1">
                <a:lumMod val="65000"/>
                <a:lumOff val="35000"/>
              </a:schemeClr>
            </a:solidFill>
            <a:prstDash val="dash"/>
          </a:ln>
        </p:spPr>
        <p:style>
          <a:lnRef idx="3">
            <a:schemeClr val="dk1"/>
          </a:lnRef>
          <a:fillRef idx="0">
            <a:schemeClr val="dk1"/>
          </a:fillRef>
          <a:effectRef idx="2">
            <a:schemeClr val="dk1"/>
          </a:effectRef>
          <a:fontRef idx="minor">
            <a:schemeClr val="tx1"/>
          </a:fontRef>
        </p:style>
      </p:cxnSp>
      <p:cxnSp>
        <p:nvCxnSpPr>
          <p:cNvPr id="45" name="直接连接符 44"/>
          <p:cNvCxnSpPr/>
          <p:nvPr/>
        </p:nvCxnSpPr>
        <p:spPr>
          <a:xfrm>
            <a:off x="1008380" y="4144645"/>
            <a:ext cx="0" cy="1953895"/>
          </a:xfrm>
          <a:prstGeom prst="line">
            <a:avLst/>
          </a:prstGeom>
          <a:ln w="38100">
            <a:solidFill>
              <a:schemeClr val="tx1">
                <a:lumMod val="75000"/>
                <a:lumOff val="25000"/>
              </a:schemeClr>
            </a:solidFill>
          </a:ln>
        </p:spPr>
        <p:style>
          <a:lnRef idx="2">
            <a:schemeClr val="accent1"/>
          </a:lnRef>
          <a:fillRef idx="0">
            <a:srgbClr val="FFFFFF"/>
          </a:fillRef>
          <a:effectRef idx="0">
            <a:srgbClr val="FFFFFF"/>
          </a:effectRef>
          <a:fontRef idx="minor">
            <a:schemeClr val="tx1"/>
          </a:fontRef>
        </p:style>
      </p:cxnSp>
      <p:cxnSp>
        <p:nvCxnSpPr>
          <p:cNvPr id="46" name="直接连接符 45"/>
          <p:cNvCxnSpPr/>
          <p:nvPr/>
        </p:nvCxnSpPr>
        <p:spPr>
          <a:xfrm>
            <a:off x="1795780" y="4144010"/>
            <a:ext cx="0" cy="1953895"/>
          </a:xfrm>
          <a:prstGeom prst="line">
            <a:avLst/>
          </a:prstGeom>
          <a:ln w="38100">
            <a:solidFill>
              <a:schemeClr val="tx1">
                <a:lumMod val="75000"/>
                <a:lumOff val="25000"/>
              </a:schemeClr>
            </a:solidFill>
          </a:ln>
        </p:spPr>
        <p:style>
          <a:lnRef idx="2">
            <a:schemeClr val="accent1"/>
          </a:lnRef>
          <a:fillRef idx="0">
            <a:srgbClr val="FFFFFF"/>
          </a:fillRef>
          <a:effectRef idx="0">
            <a:srgbClr val="FFFFFF"/>
          </a:effectRef>
          <a:fontRef idx="minor">
            <a:schemeClr val="tx1"/>
          </a:fontRef>
        </p:style>
      </p:cxnSp>
      <p:grpSp>
        <p:nvGrpSpPr>
          <p:cNvPr id="53" name="组合 52"/>
          <p:cNvGrpSpPr/>
          <p:nvPr/>
        </p:nvGrpSpPr>
        <p:grpSpPr>
          <a:xfrm>
            <a:off x="975995" y="4144645"/>
            <a:ext cx="868045" cy="1917065"/>
            <a:chOff x="3457" y="6527"/>
            <a:chExt cx="1367" cy="3019"/>
          </a:xfrm>
        </p:grpSpPr>
        <p:sp>
          <p:nvSpPr>
            <p:cNvPr id="47" name="文本框 46"/>
            <p:cNvSpPr txBox="1"/>
            <p:nvPr/>
          </p:nvSpPr>
          <p:spPr>
            <a:xfrm>
              <a:off x="3457" y="6527"/>
              <a:ext cx="1367" cy="531"/>
            </a:xfrm>
            <a:prstGeom prst="rect">
              <a:avLst/>
            </a:prstGeom>
            <a:noFill/>
          </p:spPr>
          <p:txBody>
            <a:bodyPr wrap="square" rtlCol="0">
              <a:spAutoFit/>
            </a:bodyPr>
            <a:p>
              <a:pPr algn="ctr"/>
              <a:r>
                <a:rPr sz="1600" b="1">
                  <a:solidFill>
                    <a:srgbClr val="585858"/>
                  </a:solidFill>
                  <a:latin typeface="Arial" panose="020B0604020202020204"/>
                  <a:ea typeface="Arial" panose="020B0604020202020204"/>
                  <a:cs typeface="Arial" panose="020B0604020202020204"/>
                </a:rPr>
                <a:t>I1</a:t>
              </a:r>
              <a:endParaRPr kumimoji="1" lang="en-US" altLang="zh-CN" sz="1600" b="1" dirty="0">
                <a:solidFill>
                  <a:srgbClr val="585858"/>
                </a:solidFill>
                <a:latin typeface="Arial" panose="020B0604020202020204"/>
                <a:ea typeface="Arial" panose="020B0604020202020204"/>
                <a:cs typeface="Arial" panose="020B0604020202020204"/>
              </a:endParaRPr>
            </a:p>
          </p:txBody>
        </p:sp>
        <p:sp>
          <p:nvSpPr>
            <p:cNvPr id="48" name="文本框 47"/>
            <p:cNvSpPr txBox="1"/>
            <p:nvPr/>
          </p:nvSpPr>
          <p:spPr>
            <a:xfrm>
              <a:off x="3457" y="7149"/>
              <a:ext cx="1367" cy="531"/>
            </a:xfrm>
            <a:prstGeom prst="rect">
              <a:avLst/>
            </a:prstGeom>
            <a:noFill/>
          </p:spPr>
          <p:txBody>
            <a:bodyPr wrap="square" rtlCol="0">
              <a:spAutoFit/>
            </a:bodyPr>
            <a:p>
              <a:pPr algn="ctr"/>
              <a:r>
                <a:rPr sz="1600" b="1">
                  <a:solidFill>
                    <a:srgbClr val="585858"/>
                  </a:solidFill>
                  <a:latin typeface="Arial" panose="020B0604020202020204"/>
                  <a:ea typeface="Arial" panose="020B0604020202020204"/>
                  <a:cs typeface="Arial" panose="020B0604020202020204"/>
                </a:rPr>
                <a:t>I2</a:t>
              </a:r>
              <a:endParaRPr kumimoji="1" lang="en-US" altLang="zh-CN" sz="1600" b="1" dirty="0">
                <a:solidFill>
                  <a:srgbClr val="585858"/>
                </a:solidFill>
                <a:latin typeface="Arial" panose="020B0604020202020204"/>
                <a:ea typeface="Arial" panose="020B0604020202020204"/>
                <a:cs typeface="Arial" panose="020B0604020202020204"/>
              </a:endParaRPr>
            </a:p>
          </p:txBody>
        </p:sp>
        <p:sp>
          <p:nvSpPr>
            <p:cNvPr id="49" name="文本框 48"/>
            <p:cNvSpPr txBox="1"/>
            <p:nvPr/>
          </p:nvSpPr>
          <p:spPr>
            <a:xfrm>
              <a:off x="3457" y="8393"/>
              <a:ext cx="1367" cy="531"/>
            </a:xfrm>
            <a:prstGeom prst="rect">
              <a:avLst/>
            </a:prstGeom>
            <a:noFill/>
          </p:spPr>
          <p:txBody>
            <a:bodyPr wrap="square" rtlCol="0">
              <a:spAutoFit/>
            </a:bodyPr>
            <a:p>
              <a:pPr algn="ctr"/>
              <a:r>
                <a:rPr sz="1600" b="1">
                  <a:solidFill>
                    <a:srgbClr val="585858"/>
                  </a:solidFill>
                  <a:latin typeface="Arial" panose="020B0604020202020204"/>
                  <a:ea typeface="Arial" panose="020B0604020202020204"/>
                  <a:cs typeface="Arial" panose="020B0604020202020204"/>
                </a:rPr>
                <a:t>I4</a:t>
              </a:r>
              <a:endParaRPr kumimoji="1" lang="en-US" altLang="zh-CN" sz="1600" b="1" dirty="0">
                <a:solidFill>
                  <a:srgbClr val="585858"/>
                </a:solidFill>
                <a:latin typeface="Arial" panose="020B0604020202020204"/>
                <a:ea typeface="Arial" panose="020B0604020202020204"/>
                <a:cs typeface="Arial" panose="020B0604020202020204"/>
              </a:endParaRPr>
            </a:p>
          </p:txBody>
        </p:sp>
        <p:sp>
          <p:nvSpPr>
            <p:cNvPr id="50" name="文本框 49"/>
            <p:cNvSpPr txBox="1"/>
            <p:nvPr/>
          </p:nvSpPr>
          <p:spPr>
            <a:xfrm>
              <a:off x="3457" y="9015"/>
              <a:ext cx="1367" cy="531"/>
            </a:xfrm>
            <a:prstGeom prst="rect">
              <a:avLst/>
            </a:prstGeom>
            <a:noFill/>
          </p:spPr>
          <p:txBody>
            <a:bodyPr wrap="square" rtlCol="0">
              <a:spAutoFit/>
            </a:bodyPr>
            <a:p>
              <a:pPr algn="ctr"/>
              <a:r>
                <a:rPr sz="1600" b="1">
                  <a:solidFill>
                    <a:srgbClr val="585858"/>
                  </a:solidFill>
                  <a:latin typeface="Arial" panose="020B0604020202020204"/>
                  <a:ea typeface="Arial" panose="020B0604020202020204"/>
                  <a:cs typeface="Arial" panose="020B0604020202020204"/>
                </a:rPr>
                <a:t>I5</a:t>
              </a:r>
              <a:endParaRPr kumimoji="1" lang="en-US" altLang="zh-CN" sz="1600" b="1" dirty="0">
                <a:solidFill>
                  <a:srgbClr val="585858"/>
                </a:solidFill>
                <a:latin typeface="Arial" panose="020B0604020202020204"/>
                <a:ea typeface="Arial" panose="020B0604020202020204"/>
                <a:cs typeface="Arial" panose="020B0604020202020204"/>
              </a:endParaRPr>
            </a:p>
          </p:txBody>
        </p:sp>
        <p:sp>
          <p:nvSpPr>
            <p:cNvPr id="52" name="文本框 51"/>
            <p:cNvSpPr txBox="1"/>
            <p:nvPr/>
          </p:nvSpPr>
          <p:spPr>
            <a:xfrm>
              <a:off x="3508" y="7771"/>
              <a:ext cx="1240" cy="531"/>
            </a:xfrm>
            <a:prstGeom prst="rect">
              <a:avLst/>
            </a:prstGeom>
            <a:noFill/>
            <a:ln w="19050">
              <a:solidFill>
                <a:schemeClr val="tx1">
                  <a:lumMod val="75000"/>
                  <a:lumOff val="25000"/>
                </a:schemeClr>
              </a:solidFill>
            </a:ln>
          </p:spPr>
          <p:txBody>
            <a:bodyPr wrap="square" rtlCol="0">
              <a:spAutoFit/>
            </a:bodyPr>
            <a:p>
              <a:pPr algn="ctr"/>
              <a:r>
                <a:rPr sz="1600" b="1">
                  <a:solidFill>
                    <a:srgbClr val="585858"/>
                  </a:solidFill>
                  <a:latin typeface="Arial" panose="020B0604020202020204"/>
                  <a:ea typeface="Arial" panose="020B0604020202020204"/>
                  <a:cs typeface="Arial" panose="020B0604020202020204"/>
                </a:rPr>
                <a:t>Probe</a:t>
              </a:r>
              <a:endParaRPr kumimoji="1" lang="zh-CN" altLang="en-US" sz="1600" b="1" dirty="0">
                <a:solidFill>
                  <a:srgbClr val="585858"/>
                </a:solidFill>
                <a:latin typeface="Arial" panose="020B0604020202020204"/>
                <a:ea typeface="Arial" panose="020B0604020202020204"/>
                <a:cs typeface="Arial" panose="020B0604020202020204"/>
              </a:endParaRPr>
            </a:p>
          </p:txBody>
        </p:sp>
      </p:grpSp>
      <p:sp>
        <p:nvSpPr>
          <p:cNvPr id="54" name="矩形: 圆角 27"/>
          <p:cNvSpPr/>
          <p:nvPr/>
        </p:nvSpPr>
        <p:spPr>
          <a:xfrm>
            <a:off x="3180080" y="4036695"/>
            <a:ext cx="4232275" cy="2127885"/>
          </a:xfrm>
          <a:prstGeom prst="roundRect">
            <a:avLst>
              <a:gd name="adj" fmla="val 4999"/>
            </a:avLst>
          </a:prstGeom>
          <a:noFill/>
          <a:ln w="38100">
            <a:solidFill>
              <a:srgbClr val="294C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2400" b="1">
                <a:solidFill>
                  <a:schemeClr val="tx1"/>
                </a:solidFill>
                <a:latin typeface="Arial" panose="020B0604020202020204" pitchFamily="34" charset="-122"/>
                <a:ea typeface="Arial" panose="020B0604020202020204" pitchFamily="34" charset="-122"/>
                <a:cs typeface="Arial" panose="020B0604020202020204"/>
              </a:rPr>
              <a:t> </a:t>
            </a:r>
            <a:endParaRPr lang="zh-CN" altLang="en-US" sz="2400" b="1">
              <a:solidFill>
                <a:schemeClr val="tx1"/>
              </a:solidFill>
              <a:latin typeface="微软雅黑" panose="020B0503020204020204" pitchFamily="34" charset="-122"/>
              <a:ea typeface="微软雅黑" panose="020B0503020204020204" pitchFamily="34" charset="-122"/>
            </a:endParaRPr>
          </a:p>
        </p:txBody>
      </p:sp>
      <p:cxnSp>
        <p:nvCxnSpPr>
          <p:cNvPr id="55" name="直接箭头连接符 54"/>
          <p:cNvCxnSpPr>
            <a:stCxn id="52" idx="3"/>
          </p:cNvCxnSpPr>
          <p:nvPr/>
        </p:nvCxnSpPr>
        <p:spPr>
          <a:xfrm flipV="1">
            <a:off x="1795780" y="4384040"/>
            <a:ext cx="1304925" cy="719455"/>
          </a:xfrm>
          <a:prstGeom prst="straightConnector1">
            <a:avLst/>
          </a:prstGeom>
          <a:ln w="38100">
            <a:solidFill>
              <a:srgbClr val="294C95"/>
            </a:solidFill>
            <a:tailEnd type="arrow"/>
          </a:ln>
        </p:spPr>
        <p:style>
          <a:lnRef idx="2">
            <a:schemeClr val="accent1"/>
          </a:lnRef>
          <a:fillRef idx="0">
            <a:srgbClr val="FFFFFF"/>
          </a:fillRef>
          <a:effectRef idx="0">
            <a:srgbClr val="FFFFFF"/>
          </a:effectRef>
          <a:fontRef idx="minor">
            <a:schemeClr val="tx1"/>
          </a:fontRef>
        </p:style>
      </p:cxnSp>
      <p:cxnSp>
        <p:nvCxnSpPr>
          <p:cNvPr id="56" name="直接箭头连接符 55"/>
          <p:cNvCxnSpPr/>
          <p:nvPr/>
        </p:nvCxnSpPr>
        <p:spPr>
          <a:xfrm>
            <a:off x="1804670" y="5111115"/>
            <a:ext cx="1274445" cy="573405"/>
          </a:xfrm>
          <a:prstGeom prst="straightConnector1">
            <a:avLst/>
          </a:prstGeom>
          <a:ln w="38100">
            <a:solidFill>
              <a:srgbClr val="294C95"/>
            </a:solidFill>
            <a:tailEnd type="arrow"/>
          </a:ln>
        </p:spPr>
        <p:style>
          <a:lnRef idx="2">
            <a:schemeClr val="accent1"/>
          </a:lnRef>
          <a:fillRef idx="0">
            <a:srgbClr val="FFFFFF"/>
          </a:fillRef>
          <a:effectRef idx="0">
            <a:srgbClr val="FFFFFF"/>
          </a:effectRef>
          <a:fontRef idx="minor">
            <a:schemeClr val="tx1"/>
          </a:fontRef>
        </p:style>
      </p:cxnSp>
      <p:sp>
        <p:nvSpPr>
          <p:cNvPr id="57" name="文本框 56"/>
          <p:cNvSpPr txBox="1"/>
          <p:nvPr/>
        </p:nvSpPr>
        <p:spPr>
          <a:xfrm>
            <a:off x="3261360" y="3972560"/>
            <a:ext cx="3951605" cy="960120"/>
          </a:xfrm>
          <a:prstGeom prst="rect">
            <a:avLst/>
          </a:prstGeom>
          <a:noFill/>
        </p:spPr>
        <p:txBody>
          <a:bodyPr wrap="square">
            <a:noAutofit/>
          </a:bodyPr>
          <a:lstStyle/>
          <a:p>
            <a:pPr indent="0" fontAlgn="auto">
              <a:lnSpc>
                <a:spcPct val="120000"/>
              </a:lnSpc>
              <a:buFont typeface="Wingdings" panose="05000000000000000000" charset="0"/>
              <a:buNone/>
            </a:pPr>
            <a:r>
              <a:rPr sz="2000" b="1">
                <a:solidFill>
                  <a:schemeClr val="tx1">
                    <a:lumMod val="75000"/>
                    <a:lumOff val="25000"/>
                  </a:schemeClr>
                </a:solidFill>
                <a:latin typeface="Arial" panose="020B0604020202020204"/>
                <a:ea typeface="Arial" panose="020B0604020202020204"/>
                <a:cs typeface="Arial" panose="020B0604020202020204"/>
              </a:rPr>
              <a:t>Uprobe</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20000"/>
              </a:lnSpc>
              <a:buFont typeface="Wingdings" panose="05000000000000000000" charset="0"/>
              <a:buChar char="l"/>
            </a:pPr>
            <a:r>
              <a:rPr sz="2000" b="1">
                <a:solidFill>
                  <a:schemeClr val="tx1">
                    <a:lumMod val="75000"/>
                    <a:lumOff val="25000"/>
                  </a:schemeClr>
                </a:solidFill>
                <a:latin typeface="Arial" panose="020B0604020202020204"/>
                <a:ea typeface="Arial" panose="020B0604020202020204"/>
                <a:cs typeface="Arial" panose="020B0604020202020204"/>
              </a:rPr>
              <a:t>Trap into the kernel</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20000"/>
              </a:lnSpc>
              <a:buFont typeface="Wingdings" panose="05000000000000000000" charset="0"/>
              <a:buChar char="l"/>
            </a:pPr>
            <a:r>
              <a:rPr sz="2000" b="1">
                <a:solidFill>
                  <a:schemeClr val="tx1">
                    <a:lumMod val="75000"/>
                    <a:lumOff val="25000"/>
                  </a:schemeClr>
                </a:solidFill>
                <a:latin typeface="Arial" panose="020B0604020202020204"/>
                <a:ea typeface="Arial" panose="020B0604020202020204"/>
                <a:cs typeface="Arial" panose="020B0604020202020204"/>
              </a:rPr>
              <a:t>Two user–kernel transitions</a:t>
            </a:r>
            <a:endParaRPr lang="en-US" altLang="zh-CN" sz="2000" b="1" dirty="0">
              <a:solidFill>
                <a:schemeClr val="tx1">
                  <a:lumMod val="75000"/>
                  <a:lumOff val="25000"/>
                </a:schemeClr>
              </a:solidFill>
              <a:latin typeface="Arial" panose="020B0604020202020204"/>
              <a:ea typeface="Arial" panose="020B0604020202020204"/>
              <a:cs typeface="Arial" panose="020B0604020202020204"/>
            </a:endParaRPr>
          </a:p>
        </p:txBody>
      </p:sp>
      <p:sp>
        <p:nvSpPr>
          <p:cNvPr id="59" name="文本框 58"/>
          <p:cNvSpPr txBox="1"/>
          <p:nvPr/>
        </p:nvSpPr>
        <p:spPr>
          <a:xfrm>
            <a:off x="3256280" y="5023485"/>
            <a:ext cx="4313555" cy="1042670"/>
          </a:xfrm>
          <a:prstGeom prst="rect">
            <a:avLst/>
          </a:prstGeom>
          <a:noFill/>
        </p:spPr>
        <p:txBody>
          <a:bodyPr wrap="square">
            <a:noAutofit/>
          </a:bodyPr>
          <a:lstStyle/>
          <a:p>
            <a:pPr indent="0" fontAlgn="auto">
              <a:lnSpc>
                <a:spcPct val="120000"/>
              </a:lnSpc>
              <a:buFont typeface="Wingdings" panose="05000000000000000000" charset="0"/>
              <a:buNone/>
            </a:pPr>
            <a:r>
              <a:rPr sz="2000" b="1">
                <a:solidFill>
                  <a:schemeClr val="tx1">
                    <a:lumMod val="75000"/>
                    <a:lumOff val="25000"/>
                  </a:schemeClr>
                </a:solidFill>
                <a:latin typeface="Arial" panose="020B0604020202020204"/>
                <a:ea typeface="Arial" panose="020B0604020202020204"/>
                <a:cs typeface="Arial" panose="020B0604020202020204"/>
              </a:rPr>
              <a:t>Bpftime</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20000"/>
              </a:lnSpc>
              <a:buFont typeface="Wingdings" panose="05000000000000000000" charset="0"/>
              <a:buChar char="l"/>
            </a:pPr>
            <a:r>
              <a:rPr sz="2000" b="1">
                <a:solidFill>
                  <a:schemeClr val="tx1">
                    <a:lumMod val="75000"/>
                    <a:lumOff val="25000"/>
                  </a:schemeClr>
                </a:solidFill>
                <a:latin typeface="Arial" panose="020B0604020202020204"/>
                <a:ea typeface="Arial" panose="020B0604020202020204"/>
                <a:cs typeface="Arial" panose="020B0604020202020204"/>
              </a:rPr>
              <a:t>Jump to user-space eBPF</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20000"/>
              </a:lnSpc>
              <a:buFont typeface="Wingdings" panose="05000000000000000000" charset="0"/>
              <a:buChar char="l"/>
            </a:pPr>
            <a:r>
              <a:rPr sz="2000" b="1">
                <a:solidFill>
                  <a:schemeClr val="tx1">
                    <a:lumMod val="75000"/>
                    <a:lumOff val="25000"/>
                  </a:schemeClr>
                </a:solidFill>
                <a:latin typeface="Arial" panose="020B0604020202020204"/>
                <a:ea typeface="Arial" panose="020B0604020202020204"/>
                <a:cs typeface="Arial" panose="020B0604020202020204"/>
              </a:rPr>
              <a:t>Save context + transfer control</a:t>
            </a:r>
            <a:endParaRPr lang="en-US" altLang="zh-CN" sz="2000" b="1" dirty="0">
              <a:solidFill>
                <a:schemeClr val="tx1">
                  <a:lumMod val="75000"/>
                  <a:lumOff val="25000"/>
                </a:schemeClr>
              </a:solidFill>
              <a:latin typeface="Arial" panose="020B0604020202020204"/>
              <a:ea typeface="Arial" panose="020B0604020202020204"/>
              <a:cs typeface="Arial" panose="020B0604020202020204"/>
            </a:endParaRPr>
          </a:p>
        </p:txBody>
      </p:sp>
      <p:sp>
        <p:nvSpPr>
          <p:cNvPr id="60" name="文本框 59"/>
          <p:cNvSpPr txBox="1"/>
          <p:nvPr/>
        </p:nvSpPr>
        <p:spPr>
          <a:xfrm rot="19800000">
            <a:off x="2064385" y="4567555"/>
            <a:ext cx="787400" cy="368300"/>
          </a:xfrm>
          <a:prstGeom prst="rect">
            <a:avLst/>
          </a:prstGeom>
          <a:solidFill>
            <a:schemeClr val="bg1"/>
          </a:solidFill>
        </p:spPr>
        <p:txBody>
          <a:bodyPr wrap="square" rtlCol="0">
            <a:spAutoFit/>
          </a:bodyPr>
          <a:p>
            <a:pPr algn="ctr"/>
            <a:r>
              <a:rPr kumimoji="1" lang="en-US" altLang="zh-CN" b="1" dirty="0">
                <a:solidFill>
                  <a:schemeClr val="tx1">
                    <a:lumMod val="75000"/>
                    <a:lumOff val="25000"/>
                  </a:schemeClr>
                </a:solidFill>
                <a:latin typeface="Arial" panose="020B0604020202020204"/>
                <a:ea typeface="Arial" panose="020B0604020202020204"/>
                <a:cs typeface="Arial" panose="020B0604020202020204"/>
              </a:rPr>
              <a:t>Trap</a:t>
            </a:r>
            <a:endParaRPr kumimoji="1" lang="en-US" altLang="zh-CN" b="1" dirty="0">
              <a:solidFill>
                <a:schemeClr val="tx1">
                  <a:lumMod val="75000"/>
                  <a:lumOff val="25000"/>
                </a:schemeClr>
              </a:solidFill>
              <a:latin typeface="+mj-ea"/>
              <a:ea typeface="+mj-ea"/>
            </a:endParaRPr>
          </a:p>
        </p:txBody>
      </p:sp>
      <p:sp>
        <p:nvSpPr>
          <p:cNvPr id="61" name="文本框 60"/>
          <p:cNvSpPr txBox="1"/>
          <p:nvPr/>
        </p:nvSpPr>
        <p:spPr>
          <a:xfrm rot="1440000">
            <a:off x="2012315" y="5207635"/>
            <a:ext cx="831850" cy="368300"/>
          </a:xfrm>
          <a:prstGeom prst="rect">
            <a:avLst/>
          </a:prstGeom>
          <a:solidFill>
            <a:schemeClr val="bg1"/>
          </a:solidFill>
        </p:spPr>
        <p:txBody>
          <a:bodyPr wrap="square" rtlCol="0">
            <a:spAutoFit/>
          </a:bodyPr>
          <a:p>
            <a:pPr algn="ctr"/>
            <a:r>
              <a:rPr kumimoji="1" lang="en-US" altLang="zh-CN" b="1" dirty="0">
                <a:solidFill>
                  <a:schemeClr val="tx1">
                    <a:lumMod val="75000"/>
                    <a:lumOff val="25000"/>
                  </a:schemeClr>
                </a:solidFill>
                <a:latin typeface="Arial" panose="020B0604020202020204"/>
                <a:ea typeface="Arial" panose="020B0604020202020204"/>
                <a:cs typeface="Arial" panose="020B0604020202020204"/>
              </a:rPr>
              <a:t>Jump</a:t>
            </a:r>
            <a:endParaRPr kumimoji="1" lang="en-US" altLang="zh-CN" b="1" dirty="0">
              <a:solidFill>
                <a:schemeClr val="tx1">
                  <a:lumMod val="75000"/>
                  <a:lumOff val="25000"/>
                </a:schemeClr>
              </a:solidFill>
              <a:latin typeface="+mj-ea"/>
              <a:ea typeface="+mj-ea"/>
            </a:endParaRPr>
          </a:p>
        </p:txBody>
      </p:sp>
      <p:pic>
        <p:nvPicPr>
          <p:cNvPr id="84" name="图片 83" descr="箭头"/>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7617460" y="4822825"/>
            <a:ext cx="635635" cy="523875"/>
          </a:xfrm>
          <a:prstGeom prst="rect">
            <a:avLst/>
          </a:prstGeom>
        </p:spPr>
      </p:pic>
      <p:sp>
        <p:nvSpPr>
          <p:cNvPr id="62" name="平行四边形 61"/>
          <p:cNvSpPr/>
          <p:nvPr/>
        </p:nvSpPr>
        <p:spPr>
          <a:xfrm>
            <a:off x="8465185" y="4036060"/>
            <a:ext cx="3165475" cy="2127885"/>
          </a:xfrm>
          <a:prstGeom prst="parallelogram">
            <a:avLst>
              <a:gd name="adj" fmla="val 0"/>
            </a:avLst>
          </a:prstGeom>
          <a:noFill/>
          <a:ln w="31750" cmpd="sng">
            <a:solidFill>
              <a:schemeClr val="accent1">
                <a:shade val="50000"/>
              </a:schemeClr>
            </a:solidFill>
            <a:prstDash val="lgDash"/>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3" name="文本框 62"/>
          <p:cNvSpPr txBox="1"/>
          <p:nvPr/>
        </p:nvSpPr>
        <p:spPr>
          <a:xfrm>
            <a:off x="8384540" y="4067175"/>
            <a:ext cx="2806700" cy="368300"/>
          </a:xfrm>
          <a:prstGeom prst="rect">
            <a:avLst/>
          </a:prstGeom>
          <a:noFill/>
        </p:spPr>
        <p:txBody>
          <a:bodyPr wrap="square" rtlCol="0">
            <a:spAutoFit/>
          </a:bodyPr>
          <a:p>
            <a:pPr algn="ctr"/>
            <a:r>
              <a:rPr b="1">
                <a:solidFill>
                  <a:srgbClr val="585858"/>
                </a:solidFill>
                <a:latin typeface="Arial" panose="020B0604020202020204"/>
                <a:ea typeface="Arial" panose="020B0604020202020204"/>
                <a:cs typeface="Arial" panose="020B0604020202020204"/>
              </a:rPr>
              <a:t>Instrumentation logic</a:t>
            </a:r>
            <a:endParaRPr kumimoji="1" lang="zh-CN" b="1" dirty="0">
              <a:solidFill>
                <a:srgbClr val="585858"/>
              </a:solidFill>
              <a:latin typeface="Arial" panose="020B0604020202020204"/>
              <a:ea typeface="Arial" panose="020B0604020202020204"/>
              <a:cs typeface="Arial" panose="020B0604020202020204"/>
            </a:endParaRPr>
          </a:p>
        </p:txBody>
      </p:sp>
      <p:sp>
        <p:nvSpPr>
          <p:cNvPr id="64" name="平行四边形 63"/>
          <p:cNvSpPr/>
          <p:nvPr/>
        </p:nvSpPr>
        <p:spPr>
          <a:xfrm>
            <a:off x="8640445" y="4512945"/>
            <a:ext cx="2814955" cy="605790"/>
          </a:xfrm>
          <a:prstGeom prst="parallelogram">
            <a:avLst>
              <a:gd name="adj" fmla="val 0"/>
            </a:avLst>
          </a:prstGeom>
          <a:noFill/>
          <a:ln w="28575" cmpd="sng">
            <a:solidFill>
              <a:schemeClr val="accent1">
                <a:shade val="50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5" name="文本框 64"/>
          <p:cNvSpPr txBox="1"/>
          <p:nvPr/>
        </p:nvSpPr>
        <p:spPr>
          <a:xfrm>
            <a:off x="8785860" y="4615180"/>
            <a:ext cx="2405380" cy="398780"/>
          </a:xfrm>
          <a:prstGeom prst="rect">
            <a:avLst/>
          </a:prstGeom>
          <a:noFill/>
        </p:spPr>
        <p:txBody>
          <a:bodyPr wrap="square" rtlCol="0">
            <a:spAutoFit/>
          </a:bodyPr>
          <a:p>
            <a:pPr algn="ctr"/>
            <a:r>
              <a:rPr sz="2000" b="1">
                <a:solidFill>
                  <a:srgbClr val="585858"/>
                </a:solidFill>
                <a:latin typeface="Arial" panose="020B0604020202020204"/>
                <a:ea typeface="Arial" panose="020B0604020202020204"/>
                <a:cs typeface="Arial" panose="020B0604020202020204"/>
              </a:rPr>
              <a:t>Sampling logic</a:t>
            </a:r>
            <a:endParaRPr kumimoji="1" lang="zh-CN" sz="2000" b="1" dirty="0">
              <a:solidFill>
                <a:srgbClr val="585858"/>
              </a:solidFill>
              <a:latin typeface="Arial" panose="020B0604020202020204"/>
              <a:ea typeface="Arial" panose="020B0604020202020204"/>
              <a:cs typeface="Arial" panose="020B0604020202020204"/>
            </a:endParaRPr>
          </a:p>
        </p:txBody>
      </p:sp>
      <p:sp>
        <p:nvSpPr>
          <p:cNvPr id="67" name="矩形: 圆角 26"/>
          <p:cNvSpPr/>
          <p:nvPr/>
        </p:nvSpPr>
        <p:spPr>
          <a:xfrm>
            <a:off x="8575040" y="5220970"/>
            <a:ext cx="2945765" cy="851535"/>
          </a:xfrm>
          <a:prstGeom prst="roundRect">
            <a:avLst/>
          </a:prstGeom>
          <a:solidFill>
            <a:schemeClr val="bg1">
              <a:lumMod val="95000"/>
            </a:schemeClr>
          </a:solidFill>
          <a:ln w="381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2400" b="1" dirty="0">
              <a:solidFill>
                <a:schemeClr val="tx1">
                  <a:lumMod val="95000"/>
                  <a:lumOff val="5000"/>
                </a:schemeClr>
              </a:solidFill>
              <a:latin typeface="+mj-ea"/>
              <a:ea typeface="+mj-ea"/>
            </a:endParaRPr>
          </a:p>
        </p:txBody>
      </p:sp>
      <p:sp>
        <p:nvSpPr>
          <p:cNvPr id="66" name="文本框 65"/>
          <p:cNvSpPr txBox="1"/>
          <p:nvPr/>
        </p:nvSpPr>
        <p:spPr>
          <a:xfrm>
            <a:off x="8585200" y="5265420"/>
            <a:ext cx="3148965" cy="907415"/>
          </a:xfrm>
          <a:prstGeom prst="rect">
            <a:avLst/>
          </a:prstGeom>
          <a:noFill/>
        </p:spPr>
        <p:txBody>
          <a:bodyPr wrap="square">
            <a:noAutofit/>
          </a:bodyPr>
          <a:lstStyle/>
          <a:p>
            <a:pPr indent="0" fontAlgn="auto">
              <a:lnSpc>
                <a:spcPct val="120000"/>
              </a:lnSpc>
              <a:buFont typeface="Wingdings" panose="05000000000000000000" charset="0"/>
              <a:buNone/>
            </a:pPr>
            <a:r>
              <a:rPr lang="en-US" sz="2000" b="1">
                <a:solidFill>
                  <a:srgbClr val="585858"/>
                </a:solidFill>
                <a:latin typeface="Arial" panose="020B0604020202020204"/>
                <a:ea typeface="Arial" panose="020B0604020202020204"/>
                <a:cs typeface="Arial" panose="020B0604020202020204"/>
              </a:rPr>
              <a:t>O</a:t>
            </a:r>
            <a:r>
              <a:rPr sz="2000" b="1">
                <a:solidFill>
                  <a:srgbClr val="585858"/>
                </a:solidFill>
                <a:latin typeface="Arial" panose="020B0604020202020204"/>
                <a:ea typeface="Arial" panose="020B0604020202020204"/>
                <a:cs typeface="Arial" panose="020B0604020202020204"/>
              </a:rPr>
              <a:t>verhead has already been paid.</a:t>
            </a:r>
            <a:endParaRPr lang="zh-CN" altLang="en-US" sz="2000" b="1" dirty="0">
              <a:solidFill>
                <a:srgbClr val="585858"/>
              </a:solidFill>
              <a:latin typeface="Arial" panose="020B0604020202020204"/>
              <a:ea typeface="Arial" panose="020B0604020202020204"/>
              <a:cs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65708" y="283337"/>
            <a:ext cx="10561320" cy="658368"/>
          </a:xfrm>
        </p:spPr>
        <p:txBody>
          <a:bodyPr wrap="none" lIns="36576" anchor="ctr"/>
          <a:lstStyle/>
          <a:p>
            <a:r>
              <a:rPr lang="en-US" sz="3200" b="1">
                <a:solidFill>
                  <a:srgbClr val="141414"/>
                </a:solidFill>
                <a:latin typeface="Arial" panose="020B0604020202020204"/>
                <a:ea typeface="Arial" panose="020B0604020202020204"/>
                <a:cs typeface="Arial" panose="020B0604020202020204"/>
              </a:rPr>
              <a:t>Freeprobe</a:t>
            </a:r>
            <a:endParaRPr lang="en-US" sz="4000" b="1" dirty="0"/>
          </a:p>
        </p:txBody>
      </p:sp>
      <p:sp>
        <p:nvSpPr>
          <p:cNvPr id="3" name="日期占位符 2"/>
          <p:cNvSpPr>
            <a:spLocks noGrp="1"/>
          </p:cNvSpPr>
          <p:nvPr>
            <p:ph type="dt" sz="half" idx="10"/>
          </p:nvPr>
        </p:nvSpPr>
        <p:spPr/>
        <p:txBody>
          <a:bodyPr/>
          <a:lstStyle/>
          <a:p>
            <a:fld id="{AE57DE45-702B-CB46-9E75-64C6ADFAED3D}" type="datetime1">
              <a:rPr kumimoji="1" lang="zh-CN" altLang="en-US" smtClean="0"/>
            </a:fld>
            <a:endParaRPr kumimoji="1" lang="zh-CN" altLang="en-US"/>
          </a:p>
        </p:txBody>
      </p:sp>
      <p:sp>
        <p:nvSpPr>
          <p:cNvPr id="4" name="页脚占位符 3"/>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5" name="灯片编号占位符 4"/>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6 / 11</a:t>
            </a:r>
            <a:endParaRPr kumimoji="1" lang="zh-CN" altLang="en-US" dirty="0"/>
          </a:p>
        </p:txBody>
      </p:sp>
      <p:sp>
        <p:nvSpPr>
          <p:cNvPr id="38" name="矩形: 圆角 26"/>
          <p:cNvSpPr/>
          <p:nvPr/>
        </p:nvSpPr>
        <p:spPr>
          <a:xfrm>
            <a:off x="358140" y="1231900"/>
            <a:ext cx="11390630" cy="592455"/>
          </a:xfrm>
          <a:prstGeom prst="roundRect">
            <a:avLst/>
          </a:prstGeom>
          <a:solidFill>
            <a:schemeClr val="bg1">
              <a:lumMod val="95000"/>
            </a:schemeClr>
          </a:solidFill>
          <a:ln w="3810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sz="2400" b="1">
                <a:solidFill>
                  <a:srgbClr val="10356D"/>
                </a:solidFill>
                <a:latin typeface="Arial" panose="020B0604020202020204"/>
                <a:ea typeface="Arial" panose="020B0604020202020204"/>
                <a:cs typeface="Arial" panose="020B0604020202020204"/>
              </a:rPr>
              <a:t>Can instrumentation</a:t>
            </a:r>
            <a:r>
              <a:rPr lang="en-US" sz="2400" b="1">
                <a:solidFill>
                  <a:srgbClr val="10356D"/>
                </a:solidFill>
                <a:latin typeface="Arial" panose="020B0604020202020204"/>
                <a:ea typeface="Arial" panose="020B0604020202020204"/>
                <a:cs typeface="Arial" panose="020B0604020202020204"/>
              </a:rPr>
              <a:t> in user-space</a:t>
            </a:r>
            <a:r>
              <a:rPr sz="2400" b="1">
                <a:solidFill>
                  <a:srgbClr val="10356D"/>
                </a:solidFill>
                <a:latin typeface="Arial" panose="020B0604020202020204"/>
                <a:ea typeface="Arial" panose="020B0604020202020204"/>
                <a:cs typeface="Arial" panose="020B0604020202020204"/>
              </a:rPr>
              <a:t> be both non-intrusive and low-overhead?</a:t>
            </a:r>
            <a:endParaRPr kumimoji="1" lang="zh-CN" altLang="en-US" sz="2400" b="1" dirty="0">
              <a:solidFill>
                <a:srgbClr val="10356D"/>
              </a:solidFill>
              <a:latin typeface="Arial" panose="020B0604020202020204"/>
              <a:ea typeface="Arial" panose="020B0604020202020204"/>
              <a:cs typeface="Arial" panose="020B0604020202020204"/>
            </a:endParaRPr>
          </a:p>
        </p:txBody>
      </p:sp>
      <p:sp>
        <p:nvSpPr>
          <p:cNvPr id="376" name="文本框 375"/>
          <p:cNvSpPr txBox="1"/>
          <p:nvPr/>
        </p:nvSpPr>
        <p:spPr>
          <a:xfrm>
            <a:off x="8387715" y="2114550"/>
            <a:ext cx="3578225" cy="3549650"/>
          </a:xfrm>
          <a:prstGeom prst="rect">
            <a:avLst/>
          </a:prstGeom>
          <a:noFill/>
        </p:spPr>
        <p:txBody>
          <a:bodyPr wrap="square">
            <a:noAutofit/>
          </a:bodyPr>
          <a:lstStyle/>
          <a:p>
            <a:pPr marL="285750" lvl="0" indent="-285750" fontAlgn="auto">
              <a:lnSpc>
                <a:spcPct val="120000"/>
              </a:lnSpc>
              <a:spcBef>
                <a:spcPts val="0"/>
              </a:spcBef>
              <a:spcAft>
                <a:spcPts val="0"/>
              </a:spcAft>
              <a:buFont typeface="Wingdings" panose="05000000000000000000" charset="0"/>
              <a:buChar char="l"/>
            </a:pPr>
            <a:r>
              <a:rPr sz="2400" b="1">
                <a:solidFill>
                  <a:srgbClr val="1D468C"/>
                </a:solidFill>
                <a:latin typeface="Arial" panose="020B0604020202020204"/>
                <a:ea typeface="Arial" panose="020B0604020202020204"/>
                <a:cs typeface="Arial" panose="020B0604020202020204"/>
              </a:rPr>
              <a:t>Early sampling</a:t>
            </a:r>
            <a:br>
              <a:rPr sz="2400" b="1">
                <a:solidFill>
                  <a:srgbClr val="1D468C"/>
                </a:solidFill>
                <a:latin typeface="Arial" panose="020B0604020202020204"/>
                <a:ea typeface="Arial" panose="020B0604020202020204"/>
                <a:cs typeface="Arial" panose="020B0604020202020204"/>
              </a:rPr>
            </a:br>
            <a:r>
              <a:rPr sz="2400" b="1">
                <a:solidFill>
                  <a:schemeClr val="tx1">
                    <a:lumMod val="65000"/>
                    <a:lumOff val="35000"/>
                  </a:schemeClr>
                </a:solidFill>
                <a:latin typeface="Arial" panose="020B0604020202020204"/>
                <a:ea typeface="Arial" panose="020B0604020202020204"/>
                <a:cs typeface="Arial" panose="020B0604020202020204"/>
              </a:rPr>
              <a:t>A miss bypasses context saving and eBPF execution.</a:t>
            </a:r>
            <a:endParaRPr lang="zh-CN" altLang="en-US" sz="3200" b="1" dirty="0">
              <a:solidFill>
                <a:schemeClr val="tx1">
                  <a:lumMod val="65000"/>
                  <a:lumOff val="35000"/>
                </a:schemeClr>
              </a:solidFill>
              <a:latin typeface="微软雅黑" panose="020B0503020204020204" pitchFamily="34" charset="-122"/>
              <a:ea typeface="微软雅黑" panose="020B0503020204020204" pitchFamily="34" charset="-122"/>
              <a:cs typeface="Calibri" panose="020F0502020204030204" pitchFamily="34" charset="0"/>
              <a:sym typeface="+mn-ea"/>
            </a:endParaRPr>
          </a:p>
          <a:p>
            <a:pPr marL="285750" lvl="0" indent="-285750" fontAlgn="auto">
              <a:lnSpc>
                <a:spcPct val="120000"/>
              </a:lnSpc>
              <a:spcBef>
                <a:spcPts val="800"/>
              </a:spcBef>
              <a:spcAft>
                <a:spcPts val="0"/>
              </a:spcAft>
              <a:buFont typeface="Wingdings" panose="05000000000000000000" charset="0"/>
              <a:buChar char="l"/>
            </a:pPr>
            <a:r>
              <a:rPr sz="2400" b="1">
                <a:solidFill>
                  <a:srgbClr val="1D468C"/>
                </a:solidFill>
                <a:latin typeface="Arial" panose="020B0604020202020204"/>
                <a:ea typeface="Arial" panose="020B0604020202020204"/>
                <a:cs typeface="Arial" panose="020B0604020202020204"/>
              </a:rPr>
              <a:t>Per-thread counters</a:t>
            </a:r>
            <a:br>
              <a:rPr sz="2400" b="1">
                <a:solidFill>
                  <a:srgbClr val="1D468C"/>
                </a:solidFill>
                <a:latin typeface="Arial" panose="020B0604020202020204"/>
                <a:ea typeface="Arial" panose="020B0604020202020204"/>
                <a:cs typeface="Arial" panose="020B0604020202020204"/>
              </a:rPr>
            </a:br>
            <a:r>
              <a:rPr lang="en-US" altLang="zh-CN" sz="2400" b="1">
                <a:solidFill>
                  <a:schemeClr val="tx1">
                    <a:lumMod val="65000"/>
                    <a:lumOff val="35000"/>
                  </a:schemeClr>
                </a:solidFill>
                <a:latin typeface="Arial" panose="020B0604020202020204"/>
                <a:ea typeface="Arial" panose="020B0604020202020204"/>
                <a:cs typeface="Arial" panose="020B0604020202020204"/>
              </a:rPr>
              <a:t>Efficient counter-isolation mechanism under multithreaded concurrency</a:t>
            </a:r>
            <a:r>
              <a:rPr sz="2400" b="1">
                <a:solidFill>
                  <a:schemeClr val="tx1">
                    <a:lumMod val="65000"/>
                    <a:lumOff val="35000"/>
                  </a:schemeClr>
                </a:solidFill>
                <a:latin typeface="Arial" panose="020B0604020202020204"/>
                <a:ea typeface="Arial" panose="020B0604020202020204"/>
                <a:cs typeface="Arial" panose="020B0604020202020204"/>
              </a:rPr>
              <a:t>.</a:t>
            </a:r>
            <a:endParaRPr lang="zh-CN" altLang="en-US" sz="2400" b="1" dirty="0">
              <a:solidFill>
                <a:schemeClr val="tx1">
                  <a:lumMod val="65000"/>
                  <a:lumOff val="35000"/>
                </a:schemeClr>
              </a:solidFill>
              <a:latin typeface="Arial" panose="020B0604020202020204"/>
              <a:ea typeface="Arial" panose="020B0604020202020204"/>
              <a:cs typeface="Arial" panose="020B0604020202020204"/>
              <a:sym typeface="+mn-ea"/>
            </a:endParaRPr>
          </a:p>
        </p:txBody>
      </p:sp>
      <p:pic>
        <p:nvPicPr>
          <p:cNvPr id="6" name="图片 5" descr="Overview"/>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316230" y="2160905"/>
            <a:ext cx="8272145" cy="358838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圆角矩形 49"/>
          <p:cNvSpPr/>
          <p:nvPr/>
        </p:nvSpPr>
        <p:spPr>
          <a:xfrm>
            <a:off x="4138295" y="5201920"/>
            <a:ext cx="1594485" cy="833755"/>
          </a:xfrm>
          <a:prstGeom prst="roundRect">
            <a:avLst>
              <a:gd name="adj" fmla="val 3739"/>
            </a:avLst>
          </a:prstGeom>
          <a:solidFill>
            <a:schemeClr val="accent6">
              <a:lumMod val="40000"/>
              <a:lumOff val="60000"/>
            </a:schemeClr>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2" name="标题 1"/>
          <p:cNvSpPr>
            <a:spLocks noGrp="1"/>
          </p:cNvSpPr>
          <p:nvPr>
            <p:ph type="title"/>
          </p:nvPr>
        </p:nvSpPr>
        <p:spPr>
          <a:xfrm>
            <a:off x="963803" y="278257"/>
            <a:ext cx="10561320" cy="658368"/>
          </a:xfrm>
        </p:spPr>
        <p:txBody>
          <a:bodyPr wrap="none" lIns="36576" anchor="ctr"/>
          <a:lstStyle/>
          <a:p>
            <a:r>
              <a:rPr sz="3200" b="1">
                <a:solidFill>
                  <a:srgbClr val="141414"/>
                </a:solidFill>
                <a:latin typeface="Arial" panose="020B0604020202020204"/>
                <a:ea typeface="Arial" panose="020B0604020202020204"/>
                <a:cs typeface="Arial" panose="020B0604020202020204"/>
              </a:rPr>
              <a:t>Design</a:t>
            </a:r>
            <a:endParaRPr lang="zh-CN" altLang="en-US" sz="4000" b="1" dirty="0"/>
          </a:p>
        </p:txBody>
      </p:sp>
      <p:sp>
        <p:nvSpPr>
          <p:cNvPr id="3" name="日期占位符 2"/>
          <p:cNvSpPr>
            <a:spLocks noGrp="1"/>
          </p:cNvSpPr>
          <p:nvPr>
            <p:ph type="dt" sz="half" idx="10"/>
          </p:nvPr>
        </p:nvSpPr>
        <p:spPr/>
        <p:txBody>
          <a:bodyPr/>
          <a:lstStyle/>
          <a:p>
            <a:fld id="{AE57DE45-702B-CB46-9E75-64C6ADFAED3D}" type="datetime1">
              <a:rPr kumimoji="1" lang="zh-CN" altLang="en-US" smtClean="0"/>
            </a:fld>
            <a:endParaRPr kumimoji="1" lang="zh-CN" altLang="en-US"/>
          </a:p>
        </p:txBody>
      </p:sp>
      <p:sp>
        <p:nvSpPr>
          <p:cNvPr id="4" name="页脚占位符 3"/>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5" name="灯片编号占位符 4"/>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7 / 11</a:t>
            </a:r>
            <a:endParaRPr kumimoji="1" lang="zh-CN" altLang="en-US" dirty="0"/>
          </a:p>
        </p:txBody>
      </p:sp>
      <p:grpSp>
        <p:nvGrpSpPr>
          <p:cNvPr id="40" name="组合 39"/>
          <p:cNvGrpSpPr/>
          <p:nvPr/>
        </p:nvGrpSpPr>
        <p:grpSpPr>
          <a:xfrm>
            <a:off x="934720" y="1178560"/>
            <a:ext cx="4572000" cy="424180"/>
            <a:chOff x="1472" y="2120"/>
            <a:chExt cx="7200" cy="668"/>
          </a:xfrm>
        </p:grpSpPr>
        <p:grpSp>
          <p:nvGrpSpPr>
            <p:cNvPr id="6" name="组合 5"/>
            <p:cNvGrpSpPr/>
            <p:nvPr/>
          </p:nvGrpSpPr>
          <p:grpSpPr>
            <a:xfrm>
              <a:off x="1472" y="2120"/>
              <a:ext cx="3898" cy="668"/>
              <a:chOff x="1504" y="2647"/>
              <a:chExt cx="3898" cy="533"/>
            </a:xfrm>
          </p:grpSpPr>
          <p:sp>
            <p:nvSpPr>
              <p:cNvPr id="7" name="平行四边形 6"/>
              <p:cNvSpPr/>
              <p:nvPr/>
            </p:nvSpPr>
            <p:spPr>
              <a:xfrm>
                <a:off x="1504" y="2647"/>
                <a:ext cx="613" cy="533"/>
              </a:xfrm>
              <a:prstGeom prst="parallelogram">
                <a:avLst>
                  <a:gd name="adj" fmla="val 33723"/>
                </a:avLst>
              </a:prstGeom>
              <a:solidFill>
                <a:schemeClr val="accent5">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平行四边形 9"/>
              <p:cNvSpPr/>
              <p:nvPr/>
            </p:nvSpPr>
            <p:spPr>
              <a:xfrm>
                <a:off x="2093" y="2647"/>
                <a:ext cx="3309" cy="533"/>
              </a:xfrm>
              <a:prstGeom prst="parallelogram">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56" name="文本框 55"/>
            <p:cNvSpPr txBox="1"/>
            <p:nvPr/>
          </p:nvSpPr>
          <p:spPr>
            <a:xfrm>
              <a:off x="2312" y="2214"/>
              <a:ext cx="6360" cy="562"/>
            </a:xfrm>
            <a:prstGeom prst="rect">
              <a:avLst/>
            </a:prstGeom>
            <a:noFill/>
          </p:spPr>
          <p:txBody>
            <a:bodyPr wrap="square" tIns="9144" bIns="9144" anchor="ctr">
              <a:spAutoFit/>
            </a:bodyPr>
            <a:lstStyle/>
            <a:p>
              <a:pPr algn="l">
                <a:lnSpc>
                  <a:spcPct val="92000"/>
                </a:lnSpc>
                <a:spcBef>
                  <a:spcPts val="0"/>
                </a:spcBef>
                <a:spcAft>
                  <a:spcPts val="0"/>
                </a:spcAft>
              </a:pPr>
              <a:r>
                <a:rPr sz="2400" b="1">
                  <a:solidFill>
                    <a:srgbClr val="10356D"/>
                  </a:solidFill>
                  <a:latin typeface="Arial" panose="020B0604020202020204"/>
                  <a:ea typeface="Arial" panose="020B0604020202020204"/>
                  <a:cs typeface="Arial" panose="020B0604020202020204"/>
                </a:rPr>
                <a:t>Context-free sampling</a:t>
              </a:r>
              <a:endParaRPr lang="zh-CN" altLang="en-US" sz="2400" b="1" dirty="0">
                <a:solidFill>
                  <a:srgbClr val="10356D"/>
                </a:solidFill>
                <a:latin typeface="Arial" panose="020B0604020202020204"/>
                <a:ea typeface="Arial" panose="020B0604020202020204"/>
                <a:cs typeface="Arial" panose="020B0604020202020204"/>
              </a:endParaRPr>
            </a:p>
          </p:txBody>
        </p:sp>
      </p:grpSp>
      <p:sp>
        <p:nvSpPr>
          <p:cNvPr id="8" name="文本框 7"/>
          <p:cNvSpPr txBox="1"/>
          <p:nvPr/>
        </p:nvSpPr>
        <p:spPr>
          <a:xfrm>
            <a:off x="883920" y="1682750"/>
            <a:ext cx="4445635" cy="1700530"/>
          </a:xfrm>
          <a:prstGeom prst="rect">
            <a:avLst/>
          </a:prstGeom>
          <a:noFill/>
        </p:spPr>
        <p:txBody>
          <a:bodyPr wrap="square" tIns="36576" bIns="36576">
            <a:spAutoFit/>
          </a:bodyPr>
          <a:lstStyle/>
          <a:p>
            <a:pPr marL="285750" lvl="0" indent="-285750" fontAlgn="auto">
              <a:lnSpc>
                <a:spcPct val="100000"/>
              </a:lnSpc>
              <a:spcBef>
                <a:spcPts val="0"/>
              </a:spcBef>
              <a:spcAft>
                <a:spcPts val="0"/>
              </a:spcAft>
              <a:buFont typeface="Wingdings" panose="05000000000000000000" charset="0"/>
              <a:buChar char="l"/>
            </a:pPr>
            <a:r>
              <a:rPr sz="2000" b="1">
                <a:solidFill>
                  <a:srgbClr val="141414"/>
                </a:solidFill>
                <a:latin typeface="Arial" panose="020B0604020202020204"/>
                <a:ea typeface="Arial" panose="020B0604020202020204"/>
                <a:cs typeface="Arial" panose="020B0604020202020204"/>
              </a:rPr>
              <a:t>Core idea: </a:t>
            </a:r>
            <a:r>
              <a:rPr sz="2000" b="1">
                <a:solidFill>
                  <a:schemeClr val="tx1">
                    <a:lumMod val="65000"/>
                    <a:lumOff val="35000"/>
                  </a:schemeClr>
                </a:solidFill>
                <a:latin typeface="Arial" panose="020B0604020202020204"/>
                <a:ea typeface="Arial" panose="020B0604020202020204"/>
                <a:cs typeface="Arial" panose="020B0604020202020204"/>
              </a:rPr>
              <a:t>Decide before context preservation and control transfer.</a:t>
            </a:r>
            <a:endParaRPr lang="zh-CN" altLang="en-US" sz="2400" b="1" dirty="0">
              <a:latin typeface="微软雅黑" panose="020B0503020204020204" pitchFamily="34" charset="-122"/>
              <a:ea typeface="微软雅黑" panose="020B0503020204020204" pitchFamily="34" charset="-122"/>
              <a:cs typeface="Calibri" panose="020F0502020204030204" pitchFamily="34" charset="0"/>
              <a:sym typeface="+mn-ea"/>
            </a:endParaRPr>
          </a:p>
          <a:p>
            <a:pPr marL="285750" lvl="0" indent="-285750" fontAlgn="auto">
              <a:lnSpc>
                <a:spcPct val="100000"/>
              </a:lnSpc>
              <a:spcBef>
                <a:spcPts val="700"/>
              </a:spcBef>
              <a:spcAft>
                <a:spcPts val="0"/>
              </a:spcAft>
              <a:buFont typeface="Wingdings" panose="05000000000000000000" charset="0"/>
              <a:buChar char="l"/>
            </a:pPr>
            <a:r>
              <a:rPr sz="2000" b="1">
                <a:solidFill>
                  <a:srgbClr val="141414"/>
                </a:solidFill>
                <a:latin typeface="Arial" panose="020B0604020202020204"/>
                <a:ea typeface="Arial" panose="020B0604020202020204"/>
                <a:cs typeface="Arial" panose="020B0604020202020204"/>
              </a:rPr>
              <a:t>Implementation: </a:t>
            </a:r>
            <a:r>
              <a:rPr sz="2000" b="1">
                <a:solidFill>
                  <a:schemeClr val="tx1">
                    <a:lumMod val="65000"/>
                    <a:lumOff val="35000"/>
                  </a:schemeClr>
                </a:solidFill>
                <a:latin typeface="Arial" panose="020B0604020202020204"/>
                <a:ea typeface="Arial" panose="020B0604020202020204"/>
                <a:cs typeface="Arial" panose="020B0604020202020204"/>
              </a:rPr>
              <a:t>Put the sampling decision in Frida’s trampoline.</a:t>
            </a:r>
            <a:endParaRPr lang="zh-CN" altLang="en-US" sz="2000" b="1" dirty="0">
              <a:solidFill>
                <a:schemeClr val="tx1">
                  <a:lumMod val="65000"/>
                  <a:lumOff val="35000"/>
                </a:schemeClr>
              </a:solidFill>
              <a:latin typeface="Arial" panose="020B0604020202020204"/>
              <a:ea typeface="Arial" panose="020B0604020202020204"/>
              <a:cs typeface="Arial" panose="020B0604020202020204"/>
            </a:endParaRPr>
          </a:p>
        </p:txBody>
      </p:sp>
      <p:grpSp>
        <p:nvGrpSpPr>
          <p:cNvPr id="41" name="组合 40"/>
          <p:cNvGrpSpPr/>
          <p:nvPr/>
        </p:nvGrpSpPr>
        <p:grpSpPr>
          <a:xfrm>
            <a:off x="5804535" y="1182370"/>
            <a:ext cx="5014595" cy="424180"/>
            <a:chOff x="1472" y="7160"/>
            <a:chExt cx="7897" cy="668"/>
          </a:xfrm>
        </p:grpSpPr>
        <p:grpSp>
          <p:nvGrpSpPr>
            <p:cNvPr id="32" name="组合 31"/>
            <p:cNvGrpSpPr/>
            <p:nvPr/>
          </p:nvGrpSpPr>
          <p:grpSpPr>
            <a:xfrm>
              <a:off x="1472" y="7160"/>
              <a:ext cx="3898" cy="668"/>
              <a:chOff x="1504" y="2647"/>
              <a:chExt cx="3898" cy="533"/>
            </a:xfrm>
          </p:grpSpPr>
          <p:sp>
            <p:nvSpPr>
              <p:cNvPr id="33" name="平行四边形 32"/>
              <p:cNvSpPr/>
              <p:nvPr/>
            </p:nvSpPr>
            <p:spPr>
              <a:xfrm>
                <a:off x="1504" y="2647"/>
                <a:ext cx="613" cy="533"/>
              </a:xfrm>
              <a:prstGeom prst="parallelogram">
                <a:avLst>
                  <a:gd name="adj" fmla="val 33723"/>
                </a:avLst>
              </a:prstGeom>
              <a:solidFill>
                <a:schemeClr val="accent5">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4" name="平行四边形 33"/>
              <p:cNvSpPr/>
              <p:nvPr/>
            </p:nvSpPr>
            <p:spPr>
              <a:xfrm>
                <a:off x="2093" y="2647"/>
                <a:ext cx="3309" cy="533"/>
              </a:xfrm>
              <a:prstGeom prst="parallelogram">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35" name="文本框 34"/>
            <p:cNvSpPr txBox="1"/>
            <p:nvPr/>
          </p:nvSpPr>
          <p:spPr>
            <a:xfrm>
              <a:off x="2312" y="7255"/>
              <a:ext cx="7057" cy="562"/>
            </a:xfrm>
            <a:prstGeom prst="rect">
              <a:avLst/>
            </a:prstGeom>
            <a:noFill/>
          </p:spPr>
          <p:txBody>
            <a:bodyPr wrap="square" tIns="9144" bIns="9144" anchor="ctr">
              <a:spAutoFit/>
            </a:bodyPr>
            <a:lstStyle/>
            <a:p>
              <a:pPr algn="l">
                <a:lnSpc>
                  <a:spcPct val="92000"/>
                </a:lnSpc>
                <a:spcBef>
                  <a:spcPts val="0"/>
                </a:spcBef>
                <a:spcAft>
                  <a:spcPts val="0"/>
                </a:spcAft>
              </a:pPr>
              <a:r>
                <a:rPr sz="2400" b="1">
                  <a:solidFill>
                    <a:srgbClr val="10356D"/>
                  </a:solidFill>
                  <a:latin typeface="Arial" panose="020B0604020202020204"/>
                  <a:ea typeface="Arial" panose="020B0604020202020204"/>
                  <a:cs typeface="Arial" panose="020B0604020202020204"/>
                </a:rPr>
                <a:t>Per-thread counters</a:t>
              </a:r>
              <a:endParaRPr lang="zh-CN" altLang="en-US" sz="2400" b="1" dirty="0">
                <a:solidFill>
                  <a:srgbClr val="10356D"/>
                </a:solidFill>
                <a:latin typeface="Arial" panose="020B0604020202020204"/>
                <a:ea typeface="Arial" panose="020B0604020202020204"/>
                <a:cs typeface="Arial" panose="020B0604020202020204"/>
              </a:endParaRPr>
            </a:p>
          </p:txBody>
        </p:sp>
      </p:grpSp>
      <p:sp>
        <p:nvSpPr>
          <p:cNvPr id="39" name="文本框 38"/>
          <p:cNvSpPr txBox="1"/>
          <p:nvPr/>
        </p:nvSpPr>
        <p:spPr>
          <a:xfrm>
            <a:off x="5774055" y="1673860"/>
            <a:ext cx="5664200" cy="1393190"/>
          </a:xfrm>
          <a:prstGeom prst="rect">
            <a:avLst/>
          </a:prstGeom>
          <a:noFill/>
        </p:spPr>
        <p:txBody>
          <a:bodyPr wrap="square" tIns="36576" bIns="36576">
            <a:spAutoFit/>
          </a:bodyPr>
          <a:lstStyle/>
          <a:p>
            <a:pPr marL="285750" lvl="0" indent="-285750" fontAlgn="auto">
              <a:lnSpc>
                <a:spcPct val="100000"/>
              </a:lnSpc>
              <a:spcBef>
                <a:spcPts val="0"/>
              </a:spcBef>
              <a:spcAft>
                <a:spcPts val="0"/>
              </a:spcAft>
              <a:buFont typeface="Wingdings" panose="05000000000000000000" charset="0"/>
              <a:buChar char="l"/>
            </a:pPr>
            <a:r>
              <a:rPr sz="2000" b="1">
                <a:solidFill>
                  <a:srgbClr val="141414"/>
                </a:solidFill>
                <a:latin typeface="Arial" panose="020B0604020202020204"/>
                <a:ea typeface="Arial" panose="020B0604020202020204"/>
                <a:cs typeface="Arial" panose="020B0604020202020204"/>
              </a:rPr>
              <a:t>Challenge: </a:t>
            </a:r>
            <a:r>
              <a:rPr sz="2000" b="1">
                <a:solidFill>
                  <a:schemeClr val="tx1">
                    <a:lumMod val="65000"/>
                    <a:lumOff val="35000"/>
                  </a:schemeClr>
                </a:solidFill>
                <a:latin typeface="Arial" panose="020B0604020202020204"/>
                <a:ea typeface="Arial" panose="020B0604020202020204"/>
                <a:cs typeface="Arial" panose="020B0604020202020204"/>
              </a:rPr>
              <a:t>Shared counters race; pthread_getspecific() adds a TLS call.</a:t>
            </a:r>
            <a:endParaRPr lang="zh-CN" altLang="en-US" sz="2400" b="1" dirty="0">
              <a:latin typeface="微软雅黑" panose="020B0503020204020204" pitchFamily="34" charset="-122"/>
              <a:ea typeface="微软雅黑" panose="020B0503020204020204" pitchFamily="34" charset="-122"/>
              <a:cs typeface="Calibri" panose="020F0502020204030204" pitchFamily="34" charset="0"/>
              <a:sym typeface="+mn-ea"/>
            </a:endParaRPr>
          </a:p>
          <a:p>
            <a:pPr marL="285750" lvl="0" indent="-285750" fontAlgn="auto">
              <a:lnSpc>
                <a:spcPct val="100000"/>
              </a:lnSpc>
              <a:spcBef>
                <a:spcPts val="700"/>
              </a:spcBef>
              <a:spcAft>
                <a:spcPts val="0"/>
              </a:spcAft>
              <a:buFont typeface="Wingdings" panose="05000000000000000000" charset="0"/>
              <a:buChar char="l"/>
            </a:pPr>
            <a:r>
              <a:rPr sz="2000" b="1">
                <a:solidFill>
                  <a:srgbClr val="141414"/>
                </a:solidFill>
                <a:latin typeface="Arial" panose="020B0604020202020204"/>
                <a:ea typeface="Arial" panose="020B0604020202020204"/>
                <a:cs typeface="Arial" panose="020B0604020202020204"/>
              </a:rPr>
              <a:t>Implementation: </a:t>
            </a:r>
            <a:r>
              <a:rPr sz="2000" b="1">
                <a:solidFill>
                  <a:schemeClr val="tx1">
                    <a:lumMod val="65000"/>
                    <a:lumOff val="35000"/>
                  </a:schemeClr>
                </a:solidFill>
                <a:latin typeface="Arial" panose="020B0604020202020204"/>
                <a:ea typeface="Arial" panose="020B0604020202020204"/>
                <a:cs typeface="Arial" panose="020B0604020202020204"/>
              </a:rPr>
              <a:t>Read the thread ID through fs and index the counter directly.</a:t>
            </a:r>
            <a:endParaRPr lang="zh-CN" altLang="en-US" sz="2000" b="1" dirty="0">
              <a:solidFill>
                <a:schemeClr val="tx1">
                  <a:lumMod val="65000"/>
                  <a:lumOff val="35000"/>
                </a:schemeClr>
              </a:solidFill>
              <a:latin typeface="Arial" panose="020B0604020202020204"/>
              <a:ea typeface="Arial" panose="020B0604020202020204"/>
              <a:cs typeface="Arial" panose="020B0604020202020204"/>
              <a:sym typeface="+mn-ea"/>
            </a:endParaRPr>
          </a:p>
        </p:txBody>
      </p:sp>
      <p:grpSp>
        <p:nvGrpSpPr>
          <p:cNvPr id="9" name="组合 8"/>
          <p:cNvGrpSpPr/>
          <p:nvPr/>
        </p:nvGrpSpPr>
        <p:grpSpPr>
          <a:xfrm>
            <a:off x="469265" y="4241165"/>
            <a:ext cx="3629025" cy="1774190"/>
            <a:chOff x="11299" y="7180"/>
            <a:chExt cx="5715" cy="2794"/>
          </a:xfrm>
        </p:grpSpPr>
        <p:grpSp>
          <p:nvGrpSpPr>
            <p:cNvPr id="13" name="组合 12"/>
            <p:cNvGrpSpPr/>
            <p:nvPr/>
          </p:nvGrpSpPr>
          <p:grpSpPr>
            <a:xfrm>
              <a:off x="12059" y="7180"/>
              <a:ext cx="4399" cy="2794"/>
              <a:chOff x="6507" y="6018"/>
              <a:chExt cx="4981" cy="3163"/>
            </a:xfrm>
          </p:grpSpPr>
          <p:sp>
            <p:nvSpPr>
              <p:cNvPr id="48" name="圆角矩形 47"/>
              <p:cNvSpPr/>
              <p:nvPr/>
            </p:nvSpPr>
            <p:spPr>
              <a:xfrm>
                <a:off x="6529" y="6018"/>
                <a:ext cx="4959" cy="3163"/>
              </a:xfrm>
              <a:prstGeom prst="roundRect">
                <a:avLst>
                  <a:gd name="adj" fmla="val 3739"/>
                </a:avLst>
              </a:prstGeom>
              <a:solidFill>
                <a:srgbClr val="D3E0E2"/>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49" name="圆角矩形 48"/>
              <p:cNvSpPr/>
              <p:nvPr/>
            </p:nvSpPr>
            <p:spPr>
              <a:xfrm>
                <a:off x="6736" y="6546"/>
                <a:ext cx="4545" cy="1563"/>
              </a:xfrm>
              <a:prstGeom prst="roundRect">
                <a:avLst>
                  <a:gd name="adj" fmla="val 6093"/>
                </a:avLst>
              </a:prstGeom>
              <a:solidFill>
                <a:schemeClr val="accent3">
                  <a:lumMod val="20000"/>
                  <a:lumOff val="80000"/>
                  <a:alpha val="80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50" dirty="0"/>
              </a:p>
            </p:txBody>
          </p:sp>
          <p:sp>
            <p:nvSpPr>
              <p:cNvPr id="104" name="文本框 103"/>
              <p:cNvSpPr txBox="1"/>
              <p:nvPr/>
            </p:nvSpPr>
            <p:spPr>
              <a:xfrm>
                <a:off x="6822" y="6030"/>
                <a:ext cx="4374" cy="547"/>
              </a:xfrm>
              <a:prstGeom prst="rect">
                <a:avLst/>
              </a:prstGeom>
              <a:noFill/>
            </p:spPr>
            <p:txBody>
              <a:bodyPr wrap="square">
                <a:spAutoFit/>
              </a:bodyPr>
              <a:lstStyle/>
              <a:p>
                <a:pPr algn="ctr"/>
                <a:r>
                  <a:rPr kumimoji="1" lang="en-US" altLang="zh-CN" sz="1400" dirty="0">
                    <a:latin typeface="Arial" panose="020B0604020202020204" pitchFamily="34" charset="0"/>
                    <a:ea typeface="微软雅黑 Light" panose="020B0502040204020203" pitchFamily="34" charset="-122"/>
                    <a:cs typeface="Arial" panose="020B0604020202020204" pitchFamily="34" charset="0"/>
                  </a:rPr>
                  <a:t>Context-free Sample</a:t>
                </a:r>
                <a:endParaRPr kumimoji="1" lang="en-US" altLang="zh-CN" sz="1400" dirty="0">
                  <a:latin typeface="Arial" panose="020B0604020202020204" pitchFamily="34" charset="0"/>
                  <a:ea typeface="微软雅黑 Light" panose="020B0502040204020203" pitchFamily="34" charset="-122"/>
                  <a:cs typeface="Arial" panose="020B0604020202020204" pitchFamily="34" charset="0"/>
                </a:endParaRPr>
              </a:p>
            </p:txBody>
          </p:sp>
          <p:sp>
            <p:nvSpPr>
              <p:cNvPr id="105" name="圆角矩形 104"/>
              <p:cNvSpPr/>
              <p:nvPr/>
            </p:nvSpPr>
            <p:spPr>
              <a:xfrm>
                <a:off x="6899" y="7361"/>
                <a:ext cx="2102" cy="683"/>
              </a:xfrm>
              <a:prstGeom prst="roundRect">
                <a:avLst>
                  <a:gd name="adj" fmla="val 12159"/>
                </a:avLst>
              </a:prstGeom>
              <a:solidFill>
                <a:schemeClr val="accent2">
                  <a:lumMod val="20000"/>
                  <a:lumOff val="80000"/>
                  <a:alpha val="80000"/>
                </a:schemeClr>
              </a:solidFill>
              <a:ln w="19050">
                <a:solidFill>
                  <a:schemeClr val="tx1">
                    <a:alpha val="6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50" dirty="0"/>
              </a:p>
            </p:txBody>
          </p:sp>
          <p:sp>
            <p:nvSpPr>
              <p:cNvPr id="106" name="文本框 105"/>
              <p:cNvSpPr txBox="1"/>
              <p:nvPr/>
            </p:nvSpPr>
            <p:spPr>
              <a:xfrm>
                <a:off x="7259" y="7322"/>
                <a:ext cx="1941" cy="821"/>
              </a:xfrm>
              <a:prstGeom prst="rect">
                <a:avLst/>
              </a:prstGeom>
              <a:noFill/>
            </p:spPr>
            <p:txBody>
              <a:bodyPr wrap="square">
                <a:spAutoFit/>
              </a:bodyPr>
              <a:lstStyle/>
              <a:p>
                <a:pPr algn="ctr"/>
                <a:r>
                  <a:rPr kumimoji="1" lang="en-US" altLang="zh-CN" sz="1200" dirty="0">
                    <a:latin typeface="Arial" panose="020B0604020202020204" pitchFamily="34" charset="0"/>
                    <a:ea typeface="微软雅黑 Light" panose="020B0502040204020203" pitchFamily="34" charset="-122"/>
                    <a:cs typeface="Arial" panose="020B0604020202020204" pitchFamily="34" charset="0"/>
                  </a:rPr>
                  <a:t>Non-Atomic</a:t>
                </a:r>
                <a:endParaRPr kumimoji="1" lang="en-US" altLang="zh-CN" sz="1200" dirty="0">
                  <a:latin typeface="Arial" panose="020B0604020202020204" pitchFamily="34" charset="0"/>
                  <a:ea typeface="微软雅黑 Light" panose="020B0502040204020203" pitchFamily="34" charset="-122"/>
                  <a:cs typeface="Arial" panose="020B0604020202020204" pitchFamily="34" charset="0"/>
                </a:endParaRPr>
              </a:p>
              <a:p>
                <a:pPr algn="ctr"/>
                <a:r>
                  <a:rPr kumimoji="1" lang="en-US" altLang="zh-CN" sz="1200" dirty="0">
                    <a:latin typeface="Arial" panose="020B0604020202020204" pitchFamily="34" charset="0"/>
                    <a:ea typeface="微软雅黑 Light" panose="020B0502040204020203" pitchFamily="34" charset="-122"/>
                    <a:cs typeface="Arial" panose="020B0604020202020204" pitchFamily="34" charset="0"/>
                  </a:rPr>
                  <a:t>Counter</a:t>
                </a:r>
                <a:endParaRPr kumimoji="1" lang="en-US" altLang="zh-CN" sz="1200" dirty="0">
                  <a:latin typeface="Arial" panose="020B0604020202020204" pitchFamily="34" charset="0"/>
                  <a:ea typeface="微软雅黑 Light" panose="020B0502040204020203" pitchFamily="34" charset="-122"/>
                  <a:cs typeface="Arial" panose="020B0604020202020204" pitchFamily="34" charset="0"/>
                </a:endParaRPr>
              </a:p>
            </p:txBody>
          </p:sp>
          <p:sp>
            <p:nvSpPr>
              <p:cNvPr id="110" name="圆角矩形 109"/>
              <p:cNvSpPr/>
              <p:nvPr/>
            </p:nvSpPr>
            <p:spPr>
              <a:xfrm>
                <a:off x="7160" y="6612"/>
                <a:ext cx="1507" cy="683"/>
              </a:xfrm>
              <a:prstGeom prst="roundRect">
                <a:avLst>
                  <a:gd name="adj" fmla="val 12159"/>
                </a:avLst>
              </a:prstGeom>
              <a:solidFill>
                <a:schemeClr val="accent2">
                  <a:lumMod val="20000"/>
                  <a:lumOff val="80000"/>
                  <a:alpha val="80000"/>
                </a:schemeClr>
              </a:solidFill>
              <a:ln w="19050">
                <a:solidFill>
                  <a:schemeClr val="tx1">
                    <a:alpha val="6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50" dirty="0"/>
              </a:p>
            </p:txBody>
          </p:sp>
          <p:sp>
            <p:nvSpPr>
              <p:cNvPr id="112" name="文本框 111"/>
              <p:cNvSpPr txBox="1"/>
              <p:nvPr/>
            </p:nvSpPr>
            <p:spPr>
              <a:xfrm>
                <a:off x="6700" y="6573"/>
                <a:ext cx="2434" cy="821"/>
              </a:xfrm>
              <a:prstGeom prst="rect">
                <a:avLst/>
              </a:prstGeom>
              <a:noFill/>
            </p:spPr>
            <p:txBody>
              <a:bodyPr wrap="square">
                <a:spAutoFit/>
              </a:bodyPr>
              <a:lstStyle/>
              <a:p>
                <a:pPr algn="ctr"/>
                <a:r>
                  <a:rPr kumimoji="1" lang="en-US" altLang="zh-CN" sz="1200" dirty="0">
                    <a:latin typeface="Arial" panose="020B0604020202020204" pitchFamily="34" charset="0"/>
                    <a:ea typeface="微软雅黑 Light" panose="020B0502040204020203" pitchFamily="34" charset="-122"/>
                    <a:cs typeface="Arial" panose="020B0604020202020204" pitchFamily="34" charset="0"/>
                  </a:rPr>
                  <a:t>Fast Thread Indexing</a:t>
                </a:r>
                <a:endParaRPr kumimoji="1" lang="en-US" altLang="zh-CN" sz="1200" dirty="0">
                  <a:latin typeface="Arial" panose="020B0604020202020204" pitchFamily="34" charset="0"/>
                  <a:ea typeface="微软雅黑 Light" panose="020B0502040204020203" pitchFamily="34" charset="-122"/>
                  <a:cs typeface="Arial" panose="020B0604020202020204" pitchFamily="34" charset="0"/>
                </a:endParaRPr>
              </a:p>
            </p:txBody>
          </p:sp>
          <p:grpSp>
            <p:nvGrpSpPr>
              <p:cNvPr id="114" name="组合 113"/>
              <p:cNvGrpSpPr/>
              <p:nvPr/>
            </p:nvGrpSpPr>
            <p:grpSpPr>
              <a:xfrm rot="0">
                <a:off x="6984" y="7447"/>
                <a:ext cx="624" cy="453"/>
                <a:chOff x="9567" y="8375"/>
                <a:chExt cx="838" cy="608"/>
              </a:xfrm>
            </p:grpSpPr>
            <p:pic>
              <p:nvPicPr>
                <p:cNvPr id="115" name="图片 114" descr="锁"/>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9683" y="8375"/>
                  <a:ext cx="608" cy="608"/>
                </a:xfrm>
                <a:prstGeom prst="rect">
                  <a:avLst/>
                </a:prstGeom>
              </p:spPr>
            </p:pic>
            <p:sp>
              <p:nvSpPr>
                <p:cNvPr id="116" name="圆角矩形 115"/>
                <p:cNvSpPr/>
                <p:nvPr/>
              </p:nvSpPr>
              <p:spPr>
                <a:xfrm rot="2640000">
                  <a:off x="9567" y="8619"/>
                  <a:ext cx="839" cy="120"/>
                </a:xfrm>
                <a:prstGeom prst="roundRect">
                  <a:avLst>
                    <a:gd name="adj" fmla="val 50000"/>
                  </a:avLst>
                </a:prstGeom>
                <a:solidFill>
                  <a:srgbClr val="EE0000">
                    <a:alpha val="85000"/>
                  </a:srgbClr>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117" name="组合 116"/>
              <p:cNvGrpSpPr/>
              <p:nvPr/>
            </p:nvGrpSpPr>
            <p:grpSpPr>
              <a:xfrm rot="0">
                <a:off x="8202" y="8274"/>
                <a:ext cx="1398" cy="839"/>
                <a:chOff x="9023" y="9033"/>
                <a:chExt cx="1398" cy="839"/>
              </a:xfrm>
            </p:grpSpPr>
            <p:sp>
              <p:nvSpPr>
                <p:cNvPr id="118" name="圆角矩形 117"/>
                <p:cNvSpPr/>
                <p:nvPr/>
              </p:nvSpPr>
              <p:spPr>
                <a:xfrm>
                  <a:off x="9122" y="9033"/>
                  <a:ext cx="1200" cy="751"/>
                </a:xfrm>
                <a:prstGeom prst="roundRect">
                  <a:avLst>
                    <a:gd name="adj" fmla="val 6093"/>
                  </a:avLst>
                </a:prstGeom>
                <a:solidFill>
                  <a:schemeClr val="accent3">
                    <a:lumMod val="20000"/>
                    <a:lumOff val="80000"/>
                    <a:alpha val="80000"/>
                  </a:schemeClr>
                </a:solidFill>
                <a:ln w="19050">
                  <a:solidFill>
                    <a:schemeClr val="tx1">
                      <a:alpha val="6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50" dirty="0"/>
                </a:p>
              </p:txBody>
            </p:sp>
            <p:sp>
              <p:nvSpPr>
                <p:cNvPr id="119" name="文本框 118"/>
                <p:cNvSpPr txBox="1"/>
                <p:nvPr/>
              </p:nvSpPr>
              <p:spPr>
                <a:xfrm>
                  <a:off x="9023" y="9051"/>
                  <a:ext cx="1398" cy="821"/>
                </a:xfrm>
                <a:prstGeom prst="rect">
                  <a:avLst/>
                </a:prstGeom>
                <a:noFill/>
              </p:spPr>
              <p:txBody>
                <a:bodyPr wrap="square">
                  <a:spAutoFit/>
                </a:bodyPr>
                <a:lstStyle/>
                <a:p>
                  <a:pPr algn="ctr"/>
                  <a:r>
                    <a:rPr kumimoji="1" lang="en-US" altLang="zh-CN" sz="1200" dirty="0">
                      <a:latin typeface="Arial" panose="020B0604020202020204" pitchFamily="34" charset="0"/>
                      <a:ea typeface="微软雅黑 Light" panose="020B0502040204020203" pitchFamily="34" charset="-122"/>
                      <a:cs typeface="Arial" panose="020B0604020202020204" pitchFamily="34" charset="0"/>
                    </a:rPr>
                    <a:t>Context Saving</a:t>
                  </a:r>
                  <a:endParaRPr kumimoji="1" lang="en-US" altLang="zh-CN" sz="1200" dirty="0">
                    <a:latin typeface="Arial" panose="020B0604020202020204" pitchFamily="34" charset="0"/>
                    <a:ea typeface="微软雅黑 Light" panose="020B0502040204020203" pitchFamily="34" charset="-122"/>
                    <a:cs typeface="Arial" panose="020B0604020202020204" pitchFamily="34" charset="0"/>
                  </a:endParaRPr>
                </a:p>
              </p:txBody>
            </p:sp>
          </p:grpSp>
          <p:grpSp>
            <p:nvGrpSpPr>
              <p:cNvPr id="120" name="组合 119"/>
              <p:cNvGrpSpPr/>
              <p:nvPr/>
            </p:nvGrpSpPr>
            <p:grpSpPr>
              <a:xfrm rot="0">
                <a:off x="9786" y="8274"/>
                <a:ext cx="1398" cy="839"/>
                <a:chOff x="9023" y="9033"/>
                <a:chExt cx="1398" cy="839"/>
              </a:xfrm>
            </p:grpSpPr>
            <p:sp>
              <p:nvSpPr>
                <p:cNvPr id="121" name="圆角矩形 120"/>
                <p:cNvSpPr/>
                <p:nvPr/>
              </p:nvSpPr>
              <p:spPr>
                <a:xfrm>
                  <a:off x="9122" y="9033"/>
                  <a:ext cx="1200" cy="751"/>
                </a:xfrm>
                <a:prstGeom prst="roundRect">
                  <a:avLst>
                    <a:gd name="adj" fmla="val 6093"/>
                  </a:avLst>
                </a:prstGeom>
                <a:solidFill>
                  <a:schemeClr val="accent3">
                    <a:lumMod val="20000"/>
                    <a:lumOff val="80000"/>
                    <a:alpha val="80000"/>
                  </a:schemeClr>
                </a:solidFill>
                <a:ln w="19050">
                  <a:solidFill>
                    <a:schemeClr val="tx1">
                      <a:alpha val="6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50" dirty="0"/>
                </a:p>
              </p:txBody>
            </p:sp>
            <p:sp>
              <p:nvSpPr>
                <p:cNvPr id="122" name="文本框 121"/>
                <p:cNvSpPr txBox="1"/>
                <p:nvPr/>
              </p:nvSpPr>
              <p:spPr>
                <a:xfrm>
                  <a:off x="9023" y="9051"/>
                  <a:ext cx="1398" cy="821"/>
                </a:xfrm>
                <a:prstGeom prst="rect">
                  <a:avLst/>
                </a:prstGeom>
                <a:noFill/>
              </p:spPr>
              <p:txBody>
                <a:bodyPr wrap="square">
                  <a:spAutoFit/>
                </a:bodyPr>
                <a:lstStyle/>
                <a:p>
                  <a:pPr algn="ctr"/>
                  <a:r>
                    <a:rPr kumimoji="1" lang="en-US" altLang="zh-CN" sz="1200" dirty="0">
                      <a:latin typeface="Arial" panose="020B0604020202020204" pitchFamily="34" charset="0"/>
                      <a:ea typeface="微软雅黑 Light" panose="020B0502040204020203" pitchFamily="34" charset="-122"/>
                      <a:cs typeface="Arial" panose="020B0604020202020204" pitchFamily="34" charset="0"/>
                    </a:rPr>
                    <a:t>Indirect Jump</a:t>
                  </a:r>
                  <a:endParaRPr kumimoji="1" lang="en-US" altLang="zh-CN" sz="1200" dirty="0">
                    <a:latin typeface="Arial" panose="020B0604020202020204" pitchFamily="34" charset="0"/>
                    <a:ea typeface="微软雅黑 Light" panose="020B0502040204020203" pitchFamily="34" charset="-122"/>
                    <a:cs typeface="Arial" panose="020B0604020202020204" pitchFamily="34" charset="0"/>
                  </a:endParaRPr>
                </a:p>
              </p:txBody>
            </p:sp>
          </p:grpSp>
          <p:cxnSp>
            <p:nvCxnSpPr>
              <p:cNvPr id="123" name="直线箭头连接符 225"/>
              <p:cNvCxnSpPr/>
              <p:nvPr/>
            </p:nvCxnSpPr>
            <p:spPr>
              <a:xfrm flipH="1">
                <a:off x="9522" y="8674"/>
                <a:ext cx="326" cy="0"/>
              </a:xfrm>
              <a:prstGeom prst="straightConnector1">
                <a:avLst/>
              </a:prstGeom>
              <a:ln w="19050">
                <a:solidFill>
                  <a:schemeClr val="tx1"/>
                </a:solidFill>
                <a:prstDash val="solid"/>
                <a:headEnd type="triangle" w="med" len="med"/>
                <a:tailEnd type="oval"/>
              </a:ln>
            </p:spPr>
            <p:style>
              <a:lnRef idx="1">
                <a:schemeClr val="accent1"/>
              </a:lnRef>
              <a:fillRef idx="0">
                <a:schemeClr val="accent1"/>
              </a:fillRef>
              <a:effectRef idx="0">
                <a:schemeClr val="accent1"/>
              </a:effectRef>
              <a:fontRef idx="minor">
                <a:schemeClr val="tx1"/>
              </a:fontRef>
            </p:style>
          </p:cxnSp>
          <p:cxnSp>
            <p:nvCxnSpPr>
              <p:cNvPr id="124" name="直线箭头连接符 225"/>
              <p:cNvCxnSpPr/>
              <p:nvPr/>
            </p:nvCxnSpPr>
            <p:spPr>
              <a:xfrm flipV="1">
                <a:off x="7492" y="8109"/>
                <a:ext cx="0" cy="554"/>
              </a:xfrm>
              <a:prstGeom prst="straightConnector1">
                <a:avLst/>
              </a:prstGeom>
              <a:ln w="19050">
                <a:solidFill>
                  <a:schemeClr val="tx1"/>
                </a:solidFill>
                <a:prstDash val="solid"/>
                <a:headEnd type="none" w="med" len="med"/>
                <a:tailEnd type="oval"/>
              </a:ln>
            </p:spPr>
            <p:style>
              <a:lnRef idx="1">
                <a:schemeClr val="accent1"/>
              </a:lnRef>
              <a:fillRef idx="0">
                <a:schemeClr val="accent1"/>
              </a:fillRef>
              <a:effectRef idx="0">
                <a:schemeClr val="accent1"/>
              </a:effectRef>
              <a:fontRef idx="minor">
                <a:schemeClr val="tx1"/>
              </a:fontRef>
            </p:style>
          </p:cxnSp>
          <p:cxnSp>
            <p:nvCxnSpPr>
              <p:cNvPr id="125" name="直线箭头连接符 225"/>
              <p:cNvCxnSpPr/>
              <p:nvPr/>
            </p:nvCxnSpPr>
            <p:spPr>
              <a:xfrm flipH="1">
                <a:off x="7491" y="8674"/>
                <a:ext cx="766" cy="0"/>
              </a:xfrm>
              <a:prstGeom prst="straightConnector1">
                <a:avLst/>
              </a:prstGeom>
              <a:ln w="19050">
                <a:solidFill>
                  <a:schemeClr val="tx1"/>
                </a:solidFill>
                <a:prstDash val="solid"/>
                <a:headEnd type="triangle" w="med" len="med"/>
                <a:tailEnd type="none"/>
              </a:ln>
            </p:spPr>
            <p:style>
              <a:lnRef idx="1">
                <a:schemeClr val="accent1"/>
              </a:lnRef>
              <a:fillRef idx="0">
                <a:schemeClr val="accent1"/>
              </a:fillRef>
              <a:effectRef idx="0">
                <a:schemeClr val="accent1"/>
              </a:effectRef>
              <a:fontRef idx="minor">
                <a:schemeClr val="tx1"/>
              </a:fontRef>
            </p:style>
          </p:cxnSp>
          <p:sp>
            <p:nvSpPr>
              <p:cNvPr id="126" name="文本框 125"/>
              <p:cNvSpPr txBox="1"/>
              <p:nvPr/>
            </p:nvSpPr>
            <p:spPr>
              <a:xfrm>
                <a:off x="6507" y="8302"/>
                <a:ext cx="1057" cy="491"/>
              </a:xfrm>
              <a:prstGeom prst="rect">
                <a:avLst/>
              </a:prstGeom>
              <a:noFill/>
            </p:spPr>
            <p:txBody>
              <a:bodyPr wrap="square">
                <a:spAutoFit/>
              </a:bodyPr>
              <a:lstStyle/>
              <a:p>
                <a:pPr algn="ctr"/>
                <a:r>
                  <a:rPr kumimoji="1" lang="en-US" altLang="zh-CN" sz="1200" b="1" dirty="0">
                    <a:latin typeface="Arial" panose="020B0604020202020204" pitchFamily="34" charset="0"/>
                    <a:ea typeface="微软雅黑 Light" panose="020B0502040204020203" pitchFamily="34" charset="-122"/>
                    <a:cs typeface="Arial" panose="020B0604020202020204" pitchFamily="34" charset="0"/>
                  </a:rPr>
                  <a:t>Miss</a:t>
                </a:r>
                <a:endParaRPr kumimoji="1" lang="en-US" altLang="zh-CN" sz="1200" b="1" dirty="0">
                  <a:latin typeface="Arial" panose="020B0604020202020204" pitchFamily="34" charset="0"/>
                  <a:ea typeface="微软雅黑 Light" panose="020B0502040204020203" pitchFamily="34" charset="-122"/>
                  <a:cs typeface="Arial" panose="020B0604020202020204" pitchFamily="34" charset="0"/>
                </a:endParaRPr>
              </a:p>
            </p:txBody>
          </p:sp>
          <p:sp>
            <p:nvSpPr>
              <p:cNvPr id="127" name="文本框 126"/>
              <p:cNvSpPr txBox="1"/>
              <p:nvPr/>
            </p:nvSpPr>
            <p:spPr>
              <a:xfrm>
                <a:off x="7501" y="8301"/>
                <a:ext cx="700" cy="491"/>
              </a:xfrm>
              <a:prstGeom prst="rect">
                <a:avLst/>
              </a:prstGeom>
              <a:noFill/>
            </p:spPr>
            <p:txBody>
              <a:bodyPr wrap="square">
                <a:spAutoFit/>
              </a:bodyPr>
              <a:lstStyle/>
              <a:p>
                <a:pPr algn="ctr"/>
                <a:r>
                  <a:rPr kumimoji="1" lang="en-US" altLang="zh-CN" sz="1200" b="1" dirty="0">
                    <a:latin typeface="Arial" panose="020B0604020202020204" pitchFamily="34" charset="0"/>
                    <a:ea typeface="微软雅黑 Light" panose="020B0502040204020203" pitchFamily="34" charset="-122"/>
                    <a:cs typeface="Arial" panose="020B0604020202020204" pitchFamily="34" charset="0"/>
                  </a:rPr>
                  <a:t>Hit</a:t>
                </a:r>
                <a:endParaRPr kumimoji="1" lang="en-US" altLang="zh-CN" sz="1200" b="1" dirty="0">
                  <a:latin typeface="Arial" panose="020B0604020202020204" pitchFamily="34" charset="0"/>
                  <a:ea typeface="微软雅黑 Light" panose="020B0502040204020203" pitchFamily="34" charset="-122"/>
                  <a:cs typeface="Arial" panose="020B0604020202020204" pitchFamily="34" charset="0"/>
                </a:endParaRPr>
              </a:p>
            </p:txBody>
          </p:sp>
          <p:cxnSp>
            <p:nvCxnSpPr>
              <p:cNvPr id="128" name="直接连接符 127"/>
              <p:cNvCxnSpPr/>
              <p:nvPr/>
            </p:nvCxnSpPr>
            <p:spPr>
              <a:xfrm>
                <a:off x="6529" y="8588"/>
                <a:ext cx="0" cy="170"/>
              </a:xfrm>
              <a:prstGeom prst="line">
                <a:avLst/>
              </a:prstGeom>
              <a:ln w="28575">
                <a:solidFill>
                  <a:schemeClr val="bg1"/>
                </a:solidFill>
              </a:ln>
            </p:spPr>
            <p:style>
              <a:lnRef idx="2">
                <a:schemeClr val="accent1"/>
              </a:lnRef>
              <a:fillRef idx="0">
                <a:srgbClr val="FFFFFF"/>
              </a:fillRef>
              <a:effectRef idx="0">
                <a:srgbClr val="FFFFFF"/>
              </a:effectRef>
              <a:fontRef idx="minor">
                <a:schemeClr val="tx1"/>
              </a:fontRef>
            </p:style>
          </p:cxnSp>
          <p:cxnSp>
            <p:nvCxnSpPr>
              <p:cNvPr id="130" name="直接连接符 129"/>
              <p:cNvCxnSpPr/>
              <p:nvPr/>
            </p:nvCxnSpPr>
            <p:spPr>
              <a:xfrm>
                <a:off x="11488" y="8579"/>
                <a:ext cx="0" cy="170"/>
              </a:xfrm>
              <a:prstGeom prst="line">
                <a:avLst/>
              </a:prstGeom>
              <a:ln w="28575">
                <a:solidFill>
                  <a:schemeClr val="bg1"/>
                </a:solidFill>
              </a:ln>
            </p:spPr>
            <p:style>
              <a:lnRef idx="2">
                <a:schemeClr val="accent1"/>
              </a:lnRef>
              <a:fillRef idx="0">
                <a:srgbClr val="FFFFFF"/>
              </a:fillRef>
              <a:effectRef idx="0">
                <a:srgbClr val="FFFFFF"/>
              </a:effectRef>
              <a:fontRef idx="minor">
                <a:schemeClr val="tx1"/>
              </a:fontRef>
            </p:style>
          </p:cxnSp>
          <p:cxnSp>
            <p:nvCxnSpPr>
              <p:cNvPr id="136" name="直接连接符 135"/>
              <p:cNvCxnSpPr/>
              <p:nvPr/>
            </p:nvCxnSpPr>
            <p:spPr>
              <a:xfrm>
                <a:off x="6529" y="6990"/>
                <a:ext cx="0" cy="170"/>
              </a:xfrm>
              <a:prstGeom prst="line">
                <a:avLst/>
              </a:prstGeom>
              <a:ln w="28575">
                <a:solidFill>
                  <a:schemeClr val="bg1"/>
                </a:solidFill>
              </a:ln>
            </p:spPr>
            <p:style>
              <a:lnRef idx="2">
                <a:schemeClr val="accent1"/>
              </a:lnRef>
              <a:fillRef idx="0">
                <a:srgbClr val="FFFFFF"/>
              </a:fillRef>
              <a:effectRef idx="0">
                <a:srgbClr val="FFFFFF"/>
              </a:effectRef>
              <a:fontRef idx="minor">
                <a:schemeClr val="tx1"/>
              </a:fontRef>
            </p:style>
          </p:cxnSp>
          <p:grpSp>
            <p:nvGrpSpPr>
              <p:cNvPr id="164" name="组合 163"/>
              <p:cNvGrpSpPr/>
              <p:nvPr/>
            </p:nvGrpSpPr>
            <p:grpSpPr>
              <a:xfrm rot="16200000">
                <a:off x="9624" y="6436"/>
                <a:ext cx="1073" cy="1790"/>
                <a:chOff x="5581650" y="2193938"/>
                <a:chExt cx="2057400" cy="2381172"/>
              </a:xfrm>
            </p:grpSpPr>
            <p:sp>
              <p:nvSpPr>
                <p:cNvPr id="165" name="矩形 164"/>
                <p:cNvSpPr/>
                <p:nvPr/>
              </p:nvSpPr>
              <p:spPr>
                <a:xfrm>
                  <a:off x="5581650" y="2193938"/>
                  <a:ext cx="514350" cy="396862"/>
                </a:xfrm>
                <a:prstGeom prst="rect">
                  <a:avLst/>
                </a:prstGeom>
                <a:solidFill>
                  <a:schemeClr val="accent2">
                    <a:lumMod val="20000"/>
                    <a:lumOff val="80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66" name="矩形 165"/>
                <p:cNvSpPr/>
                <p:nvPr/>
              </p:nvSpPr>
              <p:spPr>
                <a:xfrm>
                  <a:off x="6096000" y="2193938"/>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67" name="矩形 166"/>
                <p:cNvSpPr/>
                <p:nvPr/>
              </p:nvSpPr>
              <p:spPr>
                <a:xfrm>
                  <a:off x="6610350" y="2193938"/>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68" name="矩形 167"/>
                <p:cNvSpPr/>
                <p:nvPr/>
              </p:nvSpPr>
              <p:spPr>
                <a:xfrm>
                  <a:off x="7124700" y="2193938"/>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69" name="矩形 168"/>
                <p:cNvSpPr/>
                <p:nvPr/>
              </p:nvSpPr>
              <p:spPr>
                <a:xfrm>
                  <a:off x="5581650" y="2590800"/>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0" name="矩形 169"/>
                <p:cNvSpPr/>
                <p:nvPr/>
              </p:nvSpPr>
              <p:spPr>
                <a:xfrm>
                  <a:off x="6096000" y="2590800"/>
                  <a:ext cx="514350" cy="396862"/>
                </a:xfrm>
                <a:prstGeom prst="rect">
                  <a:avLst/>
                </a:prstGeom>
                <a:solidFill>
                  <a:schemeClr val="accent2">
                    <a:lumMod val="20000"/>
                    <a:lumOff val="80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1" name="矩形 170"/>
                <p:cNvSpPr/>
                <p:nvPr/>
              </p:nvSpPr>
              <p:spPr>
                <a:xfrm>
                  <a:off x="6610350" y="2590800"/>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2" name="矩形 171"/>
                <p:cNvSpPr/>
                <p:nvPr/>
              </p:nvSpPr>
              <p:spPr>
                <a:xfrm>
                  <a:off x="7124700" y="2590800"/>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3" name="矩形 172"/>
                <p:cNvSpPr/>
                <p:nvPr/>
              </p:nvSpPr>
              <p:spPr>
                <a:xfrm>
                  <a:off x="5581650" y="2987662"/>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4" name="矩形 173"/>
                <p:cNvSpPr/>
                <p:nvPr/>
              </p:nvSpPr>
              <p:spPr>
                <a:xfrm>
                  <a:off x="6096000" y="2987662"/>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5" name="矩形 174"/>
                <p:cNvSpPr/>
                <p:nvPr/>
              </p:nvSpPr>
              <p:spPr>
                <a:xfrm>
                  <a:off x="6610350" y="2987662"/>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6" name="矩形 175"/>
                <p:cNvSpPr/>
                <p:nvPr/>
              </p:nvSpPr>
              <p:spPr>
                <a:xfrm>
                  <a:off x="7124700" y="2987662"/>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7" name="矩形 176"/>
                <p:cNvSpPr/>
                <p:nvPr/>
              </p:nvSpPr>
              <p:spPr>
                <a:xfrm>
                  <a:off x="5581650" y="3384524"/>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8" name="矩形 177"/>
                <p:cNvSpPr/>
                <p:nvPr/>
              </p:nvSpPr>
              <p:spPr>
                <a:xfrm>
                  <a:off x="6096000" y="3384524"/>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79" name="矩形 178"/>
                <p:cNvSpPr/>
                <p:nvPr/>
              </p:nvSpPr>
              <p:spPr>
                <a:xfrm>
                  <a:off x="6610350" y="3384524"/>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80" name="矩形 179"/>
                <p:cNvSpPr/>
                <p:nvPr/>
              </p:nvSpPr>
              <p:spPr>
                <a:xfrm>
                  <a:off x="7124700" y="3384524"/>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81" name="矩形 180"/>
                <p:cNvSpPr/>
                <p:nvPr/>
              </p:nvSpPr>
              <p:spPr>
                <a:xfrm>
                  <a:off x="5581650" y="3781386"/>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82" name="矩形 181"/>
                <p:cNvSpPr/>
                <p:nvPr/>
              </p:nvSpPr>
              <p:spPr>
                <a:xfrm>
                  <a:off x="6096000" y="3781386"/>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83" name="矩形 182"/>
                <p:cNvSpPr/>
                <p:nvPr/>
              </p:nvSpPr>
              <p:spPr>
                <a:xfrm>
                  <a:off x="6610350" y="3781386"/>
                  <a:ext cx="514350" cy="396862"/>
                </a:xfrm>
                <a:prstGeom prst="rect">
                  <a:avLst/>
                </a:prstGeom>
                <a:solidFill>
                  <a:schemeClr val="accent2">
                    <a:lumMod val="20000"/>
                    <a:lumOff val="80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84" name="矩形 183"/>
                <p:cNvSpPr/>
                <p:nvPr/>
              </p:nvSpPr>
              <p:spPr>
                <a:xfrm>
                  <a:off x="7124700" y="3781386"/>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85" name="矩形 184"/>
                <p:cNvSpPr/>
                <p:nvPr/>
              </p:nvSpPr>
              <p:spPr>
                <a:xfrm>
                  <a:off x="5581650" y="4178248"/>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86" name="矩形 185"/>
                <p:cNvSpPr/>
                <p:nvPr/>
              </p:nvSpPr>
              <p:spPr>
                <a:xfrm>
                  <a:off x="6096000" y="4178248"/>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87" name="矩形 186"/>
                <p:cNvSpPr/>
                <p:nvPr/>
              </p:nvSpPr>
              <p:spPr>
                <a:xfrm>
                  <a:off x="6610350" y="4178248"/>
                  <a:ext cx="514350" cy="396862"/>
                </a:xfrm>
                <a:prstGeom prst="rect">
                  <a:avLst/>
                </a:prstGeom>
                <a:solidFill>
                  <a:schemeClr val="bg1">
                    <a:lumMod val="95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sp>
              <p:nvSpPr>
                <p:cNvPr id="188" name="矩形 187"/>
                <p:cNvSpPr/>
                <p:nvPr/>
              </p:nvSpPr>
              <p:spPr>
                <a:xfrm>
                  <a:off x="7124700" y="4178248"/>
                  <a:ext cx="514350" cy="396862"/>
                </a:xfrm>
                <a:prstGeom prst="rect">
                  <a:avLst/>
                </a:prstGeom>
                <a:solidFill>
                  <a:schemeClr val="accent2">
                    <a:lumMod val="20000"/>
                    <a:lumOff val="80000"/>
                  </a:schemeClr>
                </a:solid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950"/>
                </a:p>
              </p:txBody>
            </p:sp>
          </p:grpSp>
          <p:sp>
            <p:nvSpPr>
              <p:cNvPr id="189" name="弧 60"/>
              <p:cNvSpPr/>
              <p:nvPr/>
            </p:nvSpPr>
            <p:spPr>
              <a:xfrm rot="1860000">
                <a:off x="8586" y="6899"/>
                <a:ext cx="1144" cy="601"/>
              </a:xfrm>
              <a:prstGeom prst="arc">
                <a:avLst>
                  <a:gd name="adj1" fmla="val 10796458"/>
                  <a:gd name="adj2" fmla="val 20732264"/>
                </a:avLst>
              </a:prstGeom>
              <a:ln w="19050">
                <a:solidFill>
                  <a:schemeClr val="tx1"/>
                </a:solidFill>
                <a:headEnd type="none" w="lg" len="lg"/>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sz="950"/>
              </a:p>
            </p:txBody>
          </p:sp>
          <p:sp>
            <p:nvSpPr>
              <p:cNvPr id="190" name="弧 60"/>
              <p:cNvSpPr/>
              <p:nvPr/>
            </p:nvSpPr>
            <p:spPr>
              <a:xfrm rot="8880000">
                <a:off x="8926" y="7534"/>
                <a:ext cx="739" cy="394"/>
              </a:xfrm>
              <a:prstGeom prst="arc">
                <a:avLst>
                  <a:gd name="adj1" fmla="val 11316176"/>
                  <a:gd name="adj2" fmla="val 21533187"/>
                </a:avLst>
              </a:prstGeom>
              <a:ln w="19050">
                <a:solidFill>
                  <a:schemeClr val="tx1"/>
                </a:solidFill>
                <a:headEnd type="none" w="lg" len="lg"/>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sz="950"/>
              </a:p>
            </p:txBody>
          </p:sp>
        </p:grpSp>
        <p:cxnSp>
          <p:nvCxnSpPr>
            <p:cNvPr id="129" name="直线箭头连接符 225"/>
            <p:cNvCxnSpPr/>
            <p:nvPr/>
          </p:nvCxnSpPr>
          <p:spPr>
            <a:xfrm>
              <a:off x="11299" y="9526"/>
              <a:ext cx="1629" cy="0"/>
            </a:xfrm>
            <a:prstGeom prst="straightConnector1">
              <a:avLst/>
            </a:prstGeom>
            <a:ln w="19050">
              <a:solidFill>
                <a:schemeClr val="tx1"/>
              </a:solidFill>
              <a:prstDash val="solid"/>
              <a:headEnd type="triangle" w="med" len="med"/>
              <a:tailEnd type="none"/>
            </a:ln>
          </p:spPr>
          <p:style>
            <a:lnRef idx="1">
              <a:schemeClr val="accent1"/>
            </a:lnRef>
            <a:fillRef idx="0">
              <a:schemeClr val="accent1"/>
            </a:fillRef>
            <a:effectRef idx="0">
              <a:schemeClr val="accent1"/>
            </a:effectRef>
            <a:fontRef idx="minor">
              <a:schemeClr val="tx1"/>
            </a:fontRef>
          </p:style>
        </p:cxnSp>
        <p:cxnSp>
          <p:nvCxnSpPr>
            <p:cNvPr id="137" name="直线箭头连接符 225"/>
            <p:cNvCxnSpPr/>
            <p:nvPr/>
          </p:nvCxnSpPr>
          <p:spPr>
            <a:xfrm flipH="1">
              <a:off x="11349" y="8103"/>
              <a:ext cx="912" cy="0"/>
            </a:xfrm>
            <a:prstGeom prst="straightConnector1">
              <a:avLst/>
            </a:prstGeom>
            <a:ln w="19050">
              <a:solidFill>
                <a:schemeClr val="tx1"/>
              </a:solidFill>
              <a:prstDash val="solid"/>
              <a:headEnd type="triangle" w="med" len="med"/>
              <a:tailEnd type="oval"/>
            </a:ln>
          </p:spPr>
          <p:style>
            <a:lnRef idx="1">
              <a:schemeClr val="accent1"/>
            </a:lnRef>
            <a:fillRef idx="0">
              <a:schemeClr val="accent1"/>
            </a:fillRef>
            <a:effectRef idx="0">
              <a:schemeClr val="accent1"/>
            </a:effectRef>
            <a:fontRef idx="minor">
              <a:schemeClr val="tx1"/>
            </a:fontRef>
          </p:style>
        </p:cxnSp>
        <p:cxnSp>
          <p:nvCxnSpPr>
            <p:cNvPr id="14" name="直线箭头连接符 225"/>
            <p:cNvCxnSpPr/>
            <p:nvPr/>
          </p:nvCxnSpPr>
          <p:spPr>
            <a:xfrm flipH="1">
              <a:off x="16102" y="9516"/>
              <a:ext cx="912" cy="0"/>
            </a:xfrm>
            <a:prstGeom prst="straightConnector1">
              <a:avLst/>
            </a:prstGeom>
            <a:ln w="19050">
              <a:solidFill>
                <a:schemeClr val="tx1"/>
              </a:solidFill>
              <a:prstDash val="solid"/>
              <a:headEnd type="triangle" w="med" len="med"/>
              <a:tailEnd type="oval"/>
            </a:ln>
          </p:spPr>
          <p:style>
            <a:lnRef idx="1">
              <a:schemeClr val="accent1"/>
            </a:lnRef>
            <a:fillRef idx="0">
              <a:schemeClr val="accent1"/>
            </a:fillRef>
            <a:effectRef idx="0">
              <a:schemeClr val="accent1"/>
            </a:effectRef>
            <a:fontRef idx="minor">
              <a:schemeClr val="tx1"/>
            </a:fontRef>
          </p:style>
        </p:cxnSp>
      </p:grpSp>
      <p:pic>
        <p:nvPicPr>
          <p:cNvPr id="28" name="图片 27"/>
          <p:cNvPicPr>
            <a:picLocks noChangeAspect="1"/>
          </p:cNvPicPr>
          <p:nvPr/>
        </p:nvPicPr>
        <p:blipFill>
          <a:blip r:embed="rId4"/>
          <a:stretch>
            <a:fillRect/>
          </a:stretch>
        </p:blipFill>
        <p:spPr>
          <a:xfrm>
            <a:off x="6444615" y="4034790"/>
            <a:ext cx="3991610" cy="2352675"/>
          </a:xfrm>
          <a:prstGeom prst="rect">
            <a:avLst/>
          </a:prstGeom>
        </p:spPr>
      </p:pic>
      <p:pic>
        <p:nvPicPr>
          <p:cNvPr id="11" name="图片 10"/>
          <p:cNvPicPr>
            <a:picLocks noChangeAspect="1"/>
          </p:cNvPicPr>
          <p:nvPr/>
        </p:nvPicPr>
        <p:blipFill>
          <a:blip r:embed="rId5"/>
          <a:stretch>
            <a:fillRect/>
          </a:stretch>
        </p:blipFill>
        <p:spPr>
          <a:xfrm>
            <a:off x="4261485" y="5490210"/>
            <a:ext cx="594995" cy="207645"/>
          </a:xfrm>
          <a:prstGeom prst="rect">
            <a:avLst/>
          </a:prstGeom>
        </p:spPr>
      </p:pic>
      <p:sp>
        <p:nvSpPr>
          <p:cNvPr id="95" name="文本框 94"/>
          <p:cNvSpPr txBox="1"/>
          <p:nvPr/>
        </p:nvSpPr>
        <p:spPr>
          <a:xfrm>
            <a:off x="4237990" y="5202555"/>
            <a:ext cx="1494155" cy="800735"/>
          </a:xfrm>
          <a:prstGeom prst="rect">
            <a:avLst/>
          </a:prstGeom>
          <a:noFill/>
        </p:spPr>
        <p:txBody>
          <a:bodyPr wrap="square">
            <a:spAutoFit/>
          </a:bodyPr>
          <a:lstStyle/>
          <a:p>
            <a:pPr indent="0" algn="ctr" fontAlgn="auto">
              <a:lnSpc>
                <a:spcPct val="110000"/>
              </a:lnSpc>
            </a:pPr>
            <a:r>
              <a:rPr lang="en-US" altLang="zh-CN" sz="1400">
                <a:sym typeface="+mn-ea"/>
              </a:rPr>
              <a:t>Userspace</a:t>
            </a:r>
            <a:endParaRPr lang="en-US" altLang="zh-CN" sz="1400">
              <a:sym typeface="+mn-ea"/>
            </a:endParaRPr>
          </a:p>
          <a:p>
            <a:pPr indent="0" algn="ctr" fontAlgn="auto">
              <a:lnSpc>
                <a:spcPct val="110000"/>
              </a:lnSpc>
            </a:pPr>
            <a:r>
              <a:rPr lang="en-US" altLang="zh-CN" sz="1400">
                <a:sym typeface="+mn-ea"/>
              </a:rPr>
              <a:t>             Runtime</a:t>
            </a:r>
            <a:endParaRPr lang="en-US" altLang="zh-CN" sz="1400">
              <a:sym typeface="+mn-ea"/>
            </a:endParaRPr>
          </a:p>
          <a:p>
            <a:pPr indent="0" algn="ctr" fontAlgn="auto">
              <a:lnSpc>
                <a:spcPct val="110000"/>
              </a:lnSpc>
            </a:pPr>
            <a:r>
              <a:rPr kumimoji="1" lang="en-US" altLang="zh-CN" sz="1400" b="1" dirty="0">
                <a:latin typeface="Arial" panose="020B0604020202020204" pitchFamily="34" charset="0"/>
                <a:ea typeface="微软雅黑 Light" panose="020B0502040204020203" pitchFamily="34" charset="-122"/>
                <a:cs typeface="Arial" panose="020B0604020202020204" pitchFamily="34" charset="0"/>
                <a:sym typeface="+mn-ea"/>
              </a:rPr>
              <a:t>--- bpftime ---</a:t>
            </a:r>
            <a:endParaRPr kumimoji="1" lang="en-US" altLang="zh-CN" sz="1400" b="1" dirty="0">
              <a:latin typeface="Arial" panose="020B0604020202020204" pitchFamily="34" charset="0"/>
              <a:ea typeface="微软雅黑 Light" panose="020B0502040204020203" pitchFamily="34" charset="-122"/>
              <a:cs typeface="Arial" panose="020B0604020202020204" pitchFamily="34" charset="0"/>
              <a:sym typeface="+mn-ea"/>
            </a:endParaRPr>
          </a:p>
        </p:txBody>
      </p:sp>
      <p:cxnSp>
        <p:nvCxnSpPr>
          <p:cNvPr id="15" name="直接连接符 14"/>
          <p:cNvCxnSpPr/>
          <p:nvPr/>
        </p:nvCxnSpPr>
        <p:spPr>
          <a:xfrm>
            <a:off x="4131310" y="5726430"/>
            <a:ext cx="0" cy="605790"/>
          </a:xfrm>
          <a:prstGeom prst="line">
            <a:avLst/>
          </a:prstGeom>
          <a:ln w="31750">
            <a:solidFill>
              <a:srgbClr val="C00200"/>
            </a:solidFill>
            <a:headEnd type="oval"/>
          </a:ln>
        </p:spPr>
        <p:style>
          <a:lnRef idx="2">
            <a:schemeClr val="accent1"/>
          </a:lnRef>
          <a:fillRef idx="0">
            <a:srgbClr val="FFFFFF"/>
          </a:fillRef>
          <a:effectRef idx="0">
            <a:srgbClr val="FFFFFF"/>
          </a:effectRef>
          <a:fontRef idx="minor">
            <a:schemeClr val="tx1"/>
          </a:fontRef>
        </p:style>
      </p:cxnSp>
      <p:cxnSp>
        <p:nvCxnSpPr>
          <p:cNvPr id="16" name="直接连接符 15"/>
          <p:cNvCxnSpPr/>
          <p:nvPr/>
        </p:nvCxnSpPr>
        <p:spPr>
          <a:xfrm flipH="1">
            <a:off x="1446530" y="6336030"/>
            <a:ext cx="2700020" cy="0"/>
          </a:xfrm>
          <a:prstGeom prst="line">
            <a:avLst/>
          </a:prstGeom>
          <a:ln w="31750">
            <a:solidFill>
              <a:srgbClr val="C00200"/>
            </a:solidFill>
            <a:headEnd type="none"/>
          </a:ln>
        </p:spPr>
        <p:style>
          <a:lnRef idx="2">
            <a:schemeClr val="accent1"/>
          </a:lnRef>
          <a:fillRef idx="0">
            <a:srgbClr val="FFFFFF"/>
          </a:fillRef>
          <a:effectRef idx="0">
            <a:srgbClr val="FFFFFF"/>
          </a:effectRef>
          <a:fontRef idx="minor">
            <a:schemeClr val="tx1"/>
          </a:fontRef>
        </p:style>
      </p:cxnSp>
      <p:cxnSp>
        <p:nvCxnSpPr>
          <p:cNvPr id="21" name="直接连接符 20"/>
          <p:cNvCxnSpPr/>
          <p:nvPr/>
        </p:nvCxnSpPr>
        <p:spPr>
          <a:xfrm>
            <a:off x="1460500" y="5938520"/>
            <a:ext cx="0" cy="405130"/>
          </a:xfrm>
          <a:prstGeom prst="line">
            <a:avLst/>
          </a:prstGeom>
          <a:ln w="31750">
            <a:solidFill>
              <a:srgbClr val="C00200"/>
            </a:solidFill>
            <a:headEnd type="stealth" w="lg" len="lg"/>
          </a:ln>
        </p:spPr>
        <p:style>
          <a:lnRef idx="2">
            <a:schemeClr val="accent1"/>
          </a:lnRef>
          <a:fillRef idx="0">
            <a:srgbClr val="FFFFFF"/>
          </a:fillRef>
          <a:effectRef idx="0">
            <a:srgbClr val="FFFFFF"/>
          </a:effectRef>
          <a:fontRef idx="minor">
            <a:schemeClr val="tx1"/>
          </a:fontRef>
        </p:style>
      </p:cxnSp>
      <p:sp>
        <p:nvSpPr>
          <p:cNvPr id="42" name="文本框 41"/>
          <p:cNvSpPr txBox="1"/>
          <p:nvPr/>
        </p:nvSpPr>
        <p:spPr>
          <a:xfrm>
            <a:off x="2077085" y="6193790"/>
            <a:ext cx="1146810" cy="275590"/>
          </a:xfrm>
          <a:prstGeom prst="rect">
            <a:avLst/>
          </a:prstGeom>
          <a:solidFill>
            <a:schemeClr val="bg1"/>
          </a:solidFill>
        </p:spPr>
        <p:txBody>
          <a:bodyPr wrap="none" rtlCol="0">
            <a:spAutoFit/>
          </a:bodyPr>
          <a:p>
            <a:pPr algn="ctr"/>
            <a:r>
              <a:rPr sz="1050" b="1">
                <a:solidFill>
                  <a:srgbClr val="CB0010"/>
                </a:solidFill>
                <a:latin typeface="Arial" panose="020B0604020202020204"/>
                <a:ea typeface="Arial" panose="020B0604020202020204"/>
                <a:cs typeface="Arial" panose="020B0604020202020204"/>
              </a:rPr>
              <a:t>Early sampling</a:t>
            </a:r>
            <a:endParaRPr kumimoji="1" lang="zh-CN" sz="1200" b="1" dirty="0">
              <a:solidFill>
                <a:schemeClr val="tx1">
                  <a:lumMod val="75000"/>
                  <a:lumOff val="25000"/>
                </a:schemeClr>
              </a:solidFill>
              <a:latin typeface="+mj-ea"/>
              <a:ea typeface="+mj-ea"/>
            </a:endParaRPr>
          </a:p>
        </p:txBody>
      </p:sp>
      <p:sp>
        <p:nvSpPr>
          <p:cNvPr id="23" name="矩形 22"/>
          <p:cNvSpPr/>
          <p:nvPr/>
        </p:nvSpPr>
        <p:spPr>
          <a:xfrm>
            <a:off x="6549390" y="5089525"/>
            <a:ext cx="3583940" cy="1242695"/>
          </a:xfrm>
          <a:prstGeom prst="rect">
            <a:avLst/>
          </a:prstGeom>
          <a:noFill/>
          <a:ln w="28575" cmpd="sng">
            <a:solidFill>
              <a:srgbClr val="C00200"/>
            </a:solidFill>
            <a:prstDash val="lgDash"/>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1" name="design_invariant_rail"/>
          <p:cNvSpPr/>
          <p:nvPr/>
        </p:nvSpPr>
        <p:spPr>
          <a:xfrm>
            <a:off x="841248" y="3439160"/>
            <a:ext cx="10442448" cy="512064"/>
          </a:xfrm>
          <a:prstGeom prst="roundRect">
            <a:avLst/>
          </a:prstGeom>
          <a:solidFill>
            <a:srgbClr val="FCEFF0"/>
          </a:solidFill>
          <a:ln w="16510">
            <a:solidFill>
              <a:srgbClr val="CB0010"/>
            </a:solidFill>
          </a:ln>
        </p:spPr>
        <p:style>
          <a:lnRef idx="1">
            <a:schemeClr val="accent1"/>
          </a:lnRef>
          <a:fillRef idx="3">
            <a:schemeClr val="accent1"/>
          </a:fillRef>
          <a:effectRef idx="2">
            <a:schemeClr val="accent1"/>
          </a:effectRef>
          <a:fontRef idx="minor">
            <a:schemeClr val="lt1"/>
          </a:fontRef>
        </p:style>
        <p:txBody>
          <a:bodyPr wrap="square" lIns="164592" tIns="18288" rIns="164592" bIns="18288" rtlCol="0" anchor="ctr"/>
          <a:lstStyle/>
          <a:p>
            <a:pPr algn="ctr"/>
            <a:r>
              <a:rPr sz="1700" b="1">
                <a:solidFill>
                  <a:srgbClr val="CB0010"/>
                </a:solidFill>
                <a:latin typeface="Arial" panose="020B0604020202020204"/>
                <a:ea typeface="Arial" panose="020B0604020202020204"/>
                <a:cs typeface="Arial" panose="020B0604020202020204"/>
              </a:rPr>
              <a:t>A miss returns before context saving; a hit follows the original Bpftime path.</a:t>
            </a:r>
            <a:endParaRPr sz="1700" b="1">
              <a:solidFill>
                <a:srgbClr val="CB0010"/>
              </a:solidFill>
              <a:latin typeface="Arial" panose="020B0604020202020204"/>
              <a:ea typeface="Arial" panose="020B0604020202020204"/>
              <a:cs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65073" y="278892"/>
            <a:ext cx="10561320" cy="658368"/>
          </a:xfrm>
        </p:spPr>
        <p:txBody>
          <a:bodyPr wrap="none" lIns="36576" anchor="ctr"/>
          <a:lstStyle/>
          <a:p>
            <a:r>
              <a:rPr sz="3200" b="1">
                <a:solidFill>
                  <a:srgbClr val="141414"/>
                </a:solidFill>
                <a:latin typeface="Arial" panose="020B0604020202020204"/>
                <a:ea typeface="Arial" panose="020B0604020202020204"/>
                <a:cs typeface="Arial" panose="020B0604020202020204"/>
              </a:rPr>
              <a:t>Evaluation</a:t>
            </a:r>
            <a:endParaRPr lang="zh-CN" altLang="en-US" sz="4000" b="1" dirty="0"/>
          </a:p>
        </p:txBody>
      </p:sp>
      <p:sp>
        <p:nvSpPr>
          <p:cNvPr id="16" name="日期占位符 15"/>
          <p:cNvSpPr>
            <a:spLocks noGrp="1"/>
          </p:cNvSpPr>
          <p:nvPr>
            <p:ph type="dt" sz="half" idx="10"/>
          </p:nvPr>
        </p:nvSpPr>
        <p:spPr/>
        <p:txBody>
          <a:bodyPr/>
          <a:lstStyle/>
          <a:p>
            <a:fld id="{52EFE666-6D72-374C-91FB-929315E06DA7}" type="datetime1">
              <a:rPr kumimoji="1" lang="zh-CN" altLang="en-US" smtClean="0"/>
            </a:fld>
            <a:endParaRPr kumimoji="1" lang="zh-CN" altLang="en-US"/>
          </a:p>
        </p:txBody>
      </p:sp>
      <p:sp>
        <p:nvSpPr>
          <p:cNvPr id="18" name="页脚占位符 17"/>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21" name="灯片编号占位符 20"/>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8 / 11</a:t>
            </a:r>
            <a:endParaRPr kumimoji="1" lang="zh-CN" altLang="en-US" dirty="0"/>
          </a:p>
        </p:txBody>
      </p:sp>
      <p:pic>
        <p:nvPicPr>
          <p:cNvPr id="3" name="图片 2" descr="time-overhead-chart_01"/>
          <p:cNvPicPr>
            <a:picLocks noChangeAspect="1"/>
          </p:cNvPicPr>
          <p:nvPr/>
        </p:nvPicPr>
        <p:blipFill>
          <a:blip r:embed="rId1"/>
          <a:stretch>
            <a:fillRect/>
          </a:stretch>
        </p:blipFill>
        <p:spPr>
          <a:xfrm>
            <a:off x="5377180" y="1985010"/>
            <a:ext cx="5925820" cy="3776345"/>
          </a:xfrm>
          <a:prstGeom prst="rect">
            <a:avLst/>
          </a:prstGeom>
        </p:spPr>
      </p:pic>
      <p:grpSp>
        <p:nvGrpSpPr>
          <p:cNvPr id="40" name="组合 39"/>
          <p:cNvGrpSpPr/>
          <p:nvPr/>
        </p:nvGrpSpPr>
        <p:grpSpPr>
          <a:xfrm>
            <a:off x="838200" y="1178560"/>
            <a:ext cx="8595995" cy="694055"/>
            <a:chOff x="1472" y="2120"/>
            <a:chExt cx="13537" cy="1093"/>
          </a:xfrm>
        </p:grpSpPr>
        <p:grpSp>
          <p:nvGrpSpPr>
            <p:cNvPr id="6" name="组合 5"/>
            <p:cNvGrpSpPr/>
            <p:nvPr/>
          </p:nvGrpSpPr>
          <p:grpSpPr>
            <a:xfrm>
              <a:off x="1472" y="2120"/>
              <a:ext cx="3898" cy="668"/>
              <a:chOff x="1504" y="2647"/>
              <a:chExt cx="3898" cy="533"/>
            </a:xfrm>
          </p:grpSpPr>
          <p:sp>
            <p:nvSpPr>
              <p:cNvPr id="4" name="平行四边形 3"/>
              <p:cNvSpPr/>
              <p:nvPr/>
            </p:nvSpPr>
            <p:spPr>
              <a:xfrm>
                <a:off x="1504" y="2647"/>
                <a:ext cx="613" cy="533"/>
              </a:xfrm>
              <a:prstGeom prst="parallelogram">
                <a:avLst>
                  <a:gd name="adj" fmla="val 33723"/>
                </a:avLst>
              </a:prstGeom>
              <a:solidFill>
                <a:schemeClr val="accent5">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平行四边形 9"/>
              <p:cNvSpPr/>
              <p:nvPr/>
            </p:nvSpPr>
            <p:spPr>
              <a:xfrm>
                <a:off x="2093" y="2647"/>
                <a:ext cx="3309" cy="533"/>
              </a:xfrm>
              <a:prstGeom prst="parallelogram">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56" name="文本框 55"/>
            <p:cNvSpPr txBox="1"/>
            <p:nvPr/>
          </p:nvSpPr>
          <p:spPr>
            <a:xfrm>
              <a:off x="2312" y="2212"/>
              <a:ext cx="12697" cy="1001"/>
            </a:xfrm>
            <a:prstGeom prst="rect">
              <a:avLst/>
            </a:prstGeom>
            <a:noFill/>
          </p:spPr>
          <p:txBody>
            <a:bodyPr wrap="square" tIns="9144" bIns="9144" anchor="ctr">
              <a:noAutofit/>
            </a:bodyPr>
            <a:lstStyle/>
            <a:p>
              <a:pPr algn="l">
                <a:lnSpc>
                  <a:spcPct val="92000"/>
                </a:lnSpc>
                <a:spcBef>
                  <a:spcPts val="0"/>
                </a:spcBef>
                <a:spcAft>
                  <a:spcPts val="0"/>
                </a:spcAft>
              </a:pPr>
              <a:r>
                <a:rPr lang="en-US" altLang="zh-CN" sz="2400" b="1" dirty="0">
                  <a:solidFill>
                    <a:srgbClr val="10356D"/>
                  </a:solidFill>
                  <a:latin typeface="Arial" panose="020B0604020202020204"/>
                  <a:ea typeface="Arial" panose="020B0604020202020204"/>
                  <a:cs typeface="Arial" panose="020B0604020202020204"/>
                </a:rPr>
                <a:t>Instrumentation Performance Comparison</a:t>
              </a:r>
              <a:endParaRPr lang="en-US" altLang="zh-CN" sz="2400" b="1" dirty="0">
                <a:solidFill>
                  <a:srgbClr val="10356D"/>
                </a:solidFill>
                <a:latin typeface="Arial" panose="020B0604020202020204"/>
                <a:ea typeface="Arial" panose="020B0604020202020204"/>
                <a:cs typeface="Arial" panose="020B0604020202020204"/>
              </a:endParaRPr>
            </a:p>
            <a:p>
              <a:pPr algn="l">
                <a:lnSpc>
                  <a:spcPct val="92000"/>
                </a:lnSpc>
                <a:spcBef>
                  <a:spcPts val="0"/>
                </a:spcBef>
                <a:spcAft>
                  <a:spcPts val="0"/>
                </a:spcAft>
              </a:pPr>
              <a:endParaRPr lang="en-US" altLang="zh-CN" sz="2400" b="1" dirty="0">
                <a:solidFill>
                  <a:srgbClr val="10356D"/>
                </a:solidFill>
                <a:latin typeface="Arial" panose="020B0604020202020204"/>
                <a:ea typeface="Arial" panose="020B0604020202020204"/>
                <a:cs typeface="Arial" panose="020B0604020202020204"/>
              </a:endParaRPr>
            </a:p>
          </p:txBody>
        </p:sp>
      </p:grpSp>
      <p:sp>
        <p:nvSpPr>
          <p:cNvPr id="8" name="文本框 7"/>
          <p:cNvSpPr txBox="1"/>
          <p:nvPr/>
        </p:nvSpPr>
        <p:spPr>
          <a:xfrm>
            <a:off x="782320" y="1899920"/>
            <a:ext cx="4359275" cy="4068445"/>
          </a:xfrm>
          <a:prstGeom prst="rect">
            <a:avLst/>
          </a:prstGeom>
          <a:noFill/>
        </p:spPr>
        <p:txBody>
          <a:bodyPr wrap="square">
            <a:noAutofit/>
          </a:bodyPr>
          <a:lstStyle/>
          <a:p>
            <a:pPr marL="285750" lvl="0" indent="-285750" fontAlgn="auto">
              <a:lnSpc>
                <a:spcPct val="150000"/>
              </a:lnSpc>
              <a:buFont typeface="Wingdings" panose="05000000000000000000" charset="0"/>
              <a:buChar char="l"/>
            </a:pPr>
            <a:r>
              <a:rPr sz="2000" b="1">
                <a:latin typeface="Arial" panose="020B0604020202020204"/>
                <a:ea typeface="Arial" panose="020B0604020202020204"/>
                <a:cs typeface="Arial" panose="020B0604020202020204"/>
              </a:rPr>
              <a:t>Target: </a:t>
            </a:r>
            <a:r>
              <a:rPr sz="2000" b="1">
                <a:solidFill>
                  <a:schemeClr val="tx1">
                    <a:lumMod val="65000"/>
                    <a:lumOff val="35000"/>
                  </a:schemeClr>
                </a:solidFill>
                <a:latin typeface="Arial" panose="020B0604020202020204"/>
                <a:ea typeface="Arial" panose="020B0604020202020204"/>
                <a:cs typeface="Arial" panose="020B0604020202020204"/>
              </a:rPr>
              <a:t>VPP ipv6-rewrite (1.48 µs baseline)</a:t>
            </a:r>
            <a:endParaRPr lang="zh-CN" altLang="en-US" sz="2400" b="1" dirty="0">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50000"/>
              </a:lnSpc>
              <a:buFont typeface="Wingdings" panose="05000000000000000000" charset="0"/>
              <a:buChar char="l"/>
            </a:pPr>
            <a:r>
              <a:rPr sz="2000" b="1">
                <a:latin typeface="Arial" panose="020B0604020202020204"/>
                <a:ea typeface="Arial" panose="020B0604020202020204"/>
                <a:cs typeface="Arial" panose="020B0604020202020204"/>
              </a:rPr>
              <a:t>Baselines: </a:t>
            </a:r>
            <a:r>
              <a:rPr sz="2000" b="1">
                <a:solidFill>
                  <a:schemeClr val="tx1">
                    <a:lumMod val="65000"/>
                    <a:lumOff val="35000"/>
                  </a:schemeClr>
                </a:solidFill>
                <a:latin typeface="Arial" panose="020B0604020202020204"/>
                <a:ea typeface="Arial" panose="020B0604020202020204"/>
                <a:cs typeface="Arial" panose="020B0604020202020204"/>
              </a:rPr>
              <a:t>Uprobe and Bpftime sample inside the eBPF program.</a:t>
            </a:r>
            <a:endParaRPr lang="zh-CN" altLang="en-US" sz="2400" b="1" dirty="0">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50000"/>
              </a:lnSpc>
              <a:buFont typeface="Wingdings" panose="05000000000000000000" charset="0"/>
              <a:buChar char="l"/>
            </a:pPr>
            <a:r>
              <a:rPr sz="2000" b="1">
                <a:latin typeface="Arial" panose="020B0604020202020204"/>
                <a:ea typeface="Arial" panose="020B0604020202020204"/>
                <a:cs typeface="Arial" panose="020B0604020202020204"/>
              </a:rPr>
              <a:t>Why FreeProbe: </a:t>
            </a:r>
            <a:r>
              <a:rPr sz="2000" b="1">
                <a:solidFill>
                  <a:schemeClr val="tx1">
                    <a:lumMod val="65000"/>
                    <a:lumOff val="35000"/>
                  </a:schemeClr>
                </a:solidFill>
                <a:latin typeface="Arial" panose="020B0604020202020204"/>
                <a:ea typeface="Arial" panose="020B0604020202020204"/>
                <a:cs typeface="Arial" panose="020B0604020202020204"/>
              </a:rPr>
              <a:t>non-sampled events exit before context saving and control transfer.</a:t>
            </a:r>
            <a:endParaRPr lang="zh-CN" altLang="en-US" sz="2000" b="1" dirty="0">
              <a:solidFill>
                <a:schemeClr val="tx1">
                  <a:lumMod val="65000"/>
                  <a:lumOff val="35000"/>
                </a:schemeClr>
              </a:solidFill>
              <a:latin typeface="Arial" panose="020B0604020202020204"/>
              <a:ea typeface="Arial" panose="020B0604020202020204"/>
              <a:cs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65073" y="278892"/>
            <a:ext cx="10561320" cy="658368"/>
          </a:xfrm>
        </p:spPr>
        <p:txBody>
          <a:bodyPr wrap="none" lIns="36576" anchor="ctr"/>
          <a:lstStyle/>
          <a:p>
            <a:r>
              <a:rPr sz="3200" b="1">
                <a:solidFill>
                  <a:srgbClr val="141414"/>
                </a:solidFill>
                <a:latin typeface="Arial" panose="020B0604020202020204"/>
                <a:ea typeface="Arial" panose="020B0604020202020204"/>
                <a:cs typeface="Arial" panose="020B0604020202020204"/>
              </a:rPr>
              <a:t>Evaluation</a:t>
            </a:r>
            <a:endParaRPr lang="zh-CN" altLang="en-US" sz="4000" b="1" dirty="0"/>
          </a:p>
        </p:txBody>
      </p:sp>
      <p:sp>
        <p:nvSpPr>
          <p:cNvPr id="16" name="日期占位符 15"/>
          <p:cNvSpPr>
            <a:spLocks noGrp="1"/>
          </p:cNvSpPr>
          <p:nvPr>
            <p:ph type="dt" sz="half" idx="10"/>
          </p:nvPr>
        </p:nvSpPr>
        <p:spPr/>
        <p:txBody>
          <a:bodyPr/>
          <a:lstStyle/>
          <a:p>
            <a:fld id="{52EFE666-6D72-374C-91FB-929315E06DA7}" type="datetime1">
              <a:rPr kumimoji="1" lang="zh-CN" altLang="en-US" smtClean="0"/>
            </a:fld>
            <a:endParaRPr kumimoji="1" lang="zh-CN" altLang="en-US"/>
          </a:p>
        </p:txBody>
      </p:sp>
      <p:sp>
        <p:nvSpPr>
          <p:cNvPr id="18" name="页脚占位符 17"/>
          <p:cNvSpPr>
            <a:spLocks noGrp="1"/>
          </p:cNvSpPr>
          <p:nvPr>
            <p:ph type="ftr" sz="quarter" idx="11"/>
          </p:nvPr>
        </p:nvSpPr>
        <p:spPr/>
        <p:txBody>
          <a:bodyPr/>
          <a:lstStyle/>
          <a:p>
            <a:pPr algn="ctr"/>
            <a:r>
              <a:rPr sz="1000">
                <a:solidFill>
                  <a:srgbClr val="585858"/>
                </a:solidFill>
                <a:latin typeface="Arial" panose="020B0604020202020204"/>
                <a:ea typeface="Arial" panose="020B0604020202020204"/>
                <a:cs typeface="Arial" panose="020B0604020202020204"/>
              </a:rPr>
              <a:t>Southeast University · Kai Huang</a:t>
            </a:r>
            <a:endParaRPr kumimoji="1" lang="zh-CN" altLang="en-US" dirty="0"/>
          </a:p>
        </p:txBody>
      </p:sp>
      <p:sp>
        <p:nvSpPr>
          <p:cNvPr id="21" name="灯片编号占位符 20"/>
          <p:cNvSpPr>
            <a:spLocks noGrp="1"/>
          </p:cNvSpPr>
          <p:nvPr>
            <p:ph type="sldNum" sz="quarter" idx="12"/>
          </p:nvPr>
        </p:nvSpPr>
        <p:spPr/>
        <p:txBody>
          <a:bodyPr/>
          <a:lstStyle/>
          <a:p>
            <a:pPr algn="r"/>
            <a:r>
              <a:rPr sz="1000">
                <a:solidFill>
                  <a:srgbClr val="585858"/>
                </a:solidFill>
                <a:latin typeface="Arial" panose="020B0604020202020204"/>
                <a:ea typeface="Arial" panose="020B0604020202020204"/>
                <a:cs typeface="Arial" panose="020B0604020202020204"/>
              </a:rPr>
              <a:t>9 / 11</a:t>
            </a:r>
            <a:endParaRPr kumimoji="1" lang="zh-CN" altLang="en-US" dirty="0"/>
          </a:p>
        </p:txBody>
      </p:sp>
      <p:grpSp>
        <p:nvGrpSpPr>
          <p:cNvPr id="40" name="组合 39"/>
          <p:cNvGrpSpPr/>
          <p:nvPr/>
        </p:nvGrpSpPr>
        <p:grpSpPr>
          <a:xfrm>
            <a:off x="838200" y="1178560"/>
            <a:ext cx="7157720" cy="424180"/>
            <a:chOff x="1472" y="2120"/>
            <a:chExt cx="11272" cy="668"/>
          </a:xfrm>
        </p:grpSpPr>
        <p:grpSp>
          <p:nvGrpSpPr>
            <p:cNvPr id="6" name="组合 5"/>
            <p:cNvGrpSpPr/>
            <p:nvPr/>
          </p:nvGrpSpPr>
          <p:grpSpPr>
            <a:xfrm>
              <a:off x="1472" y="2120"/>
              <a:ext cx="3898" cy="668"/>
              <a:chOff x="1504" y="2647"/>
              <a:chExt cx="3898" cy="533"/>
            </a:xfrm>
          </p:grpSpPr>
          <p:sp>
            <p:nvSpPr>
              <p:cNvPr id="4" name="平行四边形 3"/>
              <p:cNvSpPr/>
              <p:nvPr/>
            </p:nvSpPr>
            <p:spPr>
              <a:xfrm>
                <a:off x="1504" y="2647"/>
                <a:ext cx="613" cy="533"/>
              </a:xfrm>
              <a:prstGeom prst="parallelogram">
                <a:avLst>
                  <a:gd name="adj" fmla="val 33723"/>
                </a:avLst>
              </a:prstGeom>
              <a:solidFill>
                <a:schemeClr val="accent5">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平行四边形 9"/>
              <p:cNvSpPr/>
              <p:nvPr/>
            </p:nvSpPr>
            <p:spPr>
              <a:xfrm>
                <a:off x="2093" y="2647"/>
                <a:ext cx="3309" cy="533"/>
              </a:xfrm>
              <a:prstGeom prst="parallelogram">
                <a:avLst/>
              </a:prstGeom>
              <a:gradFill>
                <a:gsLst>
                  <a:gs pos="100000">
                    <a:schemeClr val="accent1">
                      <a:lumMod val="5000"/>
                      <a:lumOff val="95000"/>
                      <a:alpha val="0"/>
                    </a:schemeClr>
                  </a:gs>
                  <a:gs pos="0">
                    <a:schemeClr val="accent5">
                      <a:lumMod val="60000"/>
                      <a:lumOff val="40000"/>
                    </a:schemeClr>
                  </a:gs>
                </a:gsLst>
                <a:lin ang="196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56" name="文本框 55"/>
            <p:cNvSpPr txBox="1"/>
            <p:nvPr/>
          </p:nvSpPr>
          <p:spPr>
            <a:xfrm>
              <a:off x="2312" y="2182"/>
              <a:ext cx="10432" cy="580"/>
            </a:xfrm>
            <a:prstGeom prst="rect">
              <a:avLst/>
            </a:prstGeom>
            <a:noFill/>
          </p:spPr>
          <p:txBody>
            <a:bodyPr wrap="square" tIns="9144" bIns="9144" anchor="ctr">
              <a:spAutoFit/>
            </a:bodyPr>
            <a:lstStyle/>
            <a:p>
              <a:pPr algn="l">
                <a:lnSpc>
                  <a:spcPct val="95000"/>
                </a:lnSpc>
                <a:spcBef>
                  <a:spcPts val="0"/>
                </a:spcBef>
                <a:spcAft>
                  <a:spcPts val="0"/>
                </a:spcAft>
              </a:pPr>
              <a:r>
                <a:rPr sz="2400" b="1">
                  <a:solidFill>
                    <a:srgbClr val="10356D"/>
                  </a:solidFill>
                  <a:latin typeface="Arial" panose="020B0604020202020204"/>
                  <a:ea typeface="Arial" panose="020B0604020202020204"/>
                  <a:cs typeface="Arial" panose="020B0604020202020204"/>
                  <a:sym typeface="+mn-ea"/>
                </a:rPr>
                <a:t>Observation-Target Sensitivity</a:t>
              </a:r>
              <a:endParaRPr lang="zh-CN" altLang="en-US" sz="2400" b="1" dirty="0">
                <a:solidFill>
                  <a:srgbClr val="10356D"/>
                </a:solidFill>
                <a:latin typeface="Arial" panose="020B0604020202020204"/>
                <a:ea typeface="Arial" panose="020B0604020202020204"/>
                <a:cs typeface="Arial" panose="020B0604020202020204"/>
                <a:sym typeface="+mn-ea"/>
              </a:endParaRPr>
            </a:p>
          </p:txBody>
        </p:sp>
      </p:grpSp>
      <p:sp>
        <p:nvSpPr>
          <p:cNvPr id="8" name="文本框 7"/>
          <p:cNvSpPr txBox="1"/>
          <p:nvPr/>
        </p:nvSpPr>
        <p:spPr>
          <a:xfrm>
            <a:off x="805180" y="1920240"/>
            <a:ext cx="4400550" cy="4246245"/>
          </a:xfrm>
          <a:prstGeom prst="rect">
            <a:avLst/>
          </a:prstGeom>
          <a:noFill/>
        </p:spPr>
        <p:txBody>
          <a:bodyPr wrap="square">
            <a:spAutoFit/>
          </a:bodyPr>
          <a:lstStyle/>
          <a:p>
            <a:pPr marL="285750" lvl="0" indent="-285750" fontAlgn="auto">
              <a:lnSpc>
                <a:spcPct val="150000"/>
              </a:lnSpc>
              <a:buFont typeface="Wingdings" panose="05000000000000000000" charset="0"/>
              <a:buChar char="l"/>
            </a:pPr>
            <a:r>
              <a:rPr sz="2000" b="1">
                <a:latin typeface="Arial" panose="020B0604020202020204"/>
                <a:ea typeface="Arial" panose="020B0604020202020204"/>
                <a:cs typeface="Arial" panose="020B0604020202020204"/>
              </a:rPr>
              <a:t>Sampling rate: </a:t>
            </a:r>
            <a:r>
              <a:rPr sz="2000" b="1">
                <a:solidFill>
                  <a:schemeClr val="tx1">
                    <a:lumMod val="65000"/>
                    <a:lumOff val="35000"/>
                  </a:schemeClr>
                </a:solidFill>
                <a:latin typeface="Arial" panose="020B0604020202020204"/>
                <a:ea typeface="Arial" panose="020B0604020202020204"/>
                <a:cs typeface="Arial" panose="020B0604020202020204"/>
              </a:rPr>
              <a:t>fixed at 5%.</a:t>
            </a:r>
            <a:endParaRPr lang="zh-CN" altLang="en-US" sz="2000" b="1" dirty="0">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50000"/>
              </a:lnSpc>
              <a:buFont typeface="Wingdings" panose="05000000000000000000" charset="0"/>
              <a:buChar char="l"/>
            </a:pPr>
            <a:r>
              <a:rPr sz="2000" b="1">
                <a:latin typeface="Arial" panose="020B0604020202020204"/>
                <a:ea typeface="Arial" panose="020B0604020202020204"/>
                <a:cs typeface="Arial" panose="020B0604020202020204"/>
              </a:rPr>
              <a:t>Targets: </a:t>
            </a:r>
            <a:r>
              <a:rPr sz="2000" b="1">
                <a:solidFill>
                  <a:schemeClr val="tx1">
                    <a:lumMod val="65000"/>
                    <a:lumOff val="35000"/>
                  </a:schemeClr>
                </a:solidFill>
                <a:latin typeface="Arial" panose="020B0604020202020204"/>
                <a:ea typeface="Arial" panose="020B0604020202020204"/>
                <a:cs typeface="Arial" panose="020B0604020202020204"/>
              </a:rPr>
              <a:t>ip4-drop, l2-input, ip6-rewrite, nat44-ed-sp, and arp-reply.</a:t>
            </a:r>
            <a:endParaRPr lang="zh-CN" altLang="en-US" sz="2000" b="1" dirty="0">
              <a:latin typeface="微软雅黑" panose="020B0503020204020204" pitchFamily="34" charset="-122"/>
              <a:ea typeface="微软雅黑" panose="020B0503020204020204" pitchFamily="34" charset="-122"/>
              <a:cs typeface="Calibri" panose="020F0502020204030204" pitchFamily="34" charset="0"/>
            </a:endParaRPr>
          </a:p>
          <a:p>
            <a:pPr marL="285750" lvl="0" indent="-285750" fontAlgn="auto">
              <a:lnSpc>
                <a:spcPct val="150000"/>
              </a:lnSpc>
              <a:buFont typeface="Wingdings" panose="05000000000000000000" charset="0"/>
              <a:buChar char="l"/>
            </a:pPr>
            <a:r>
              <a:rPr sz="2000" b="1">
                <a:latin typeface="Arial" panose="020B0604020202020204"/>
                <a:ea typeface="Arial" panose="020B0604020202020204"/>
                <a:cs typeface="Arial" panose="020B0604020202020204"/>
              </a:rPr>
              <a:t>Result: </a:t>
            </a:r>
            <a:r>
              <a:rPr sz="2000" b="1">
                <a:solidFill>
                  <a:schemeClr val="tx1">
                    <a:lumMod val="65000"/>
                    <a:lumOff val="35000"/>
                  </a:schemeClr>
                </a:solidFill>
                <a:latin typeface="Arial" panose="020B0604020202020204"/>
                <a:ea typeface="Arial" panose="020B0604020202020204"/>
                <a:cs typeface="Arial" panose="020B0604020202020204"/>
              </a:rPr>
              <a:t>FreeProbe remains stable as functions get shorter; Uprobe and Bpftime collapse when interception dominates execution time.</a:t>
            </a:r>
            <a:endParaRPr lang="zh-CN" altLang="en-US" sz="2000" b="1" dirty="0">
              <a:solidFill>
                <a:schemeClr val="tx1">
                  <a:lumMod val="65000"/>
                  <a:lumOff val="35000"/>
                </a:schemeClr>
              </a:solidFill>
              <a:latin typeface="Arial" panose="020B0604020202020204"/>
              <a:ea typeface="Arial" panose="020B0604020202020204"/>
              <a:cs typeface="Arial" panose="020B0604020202020204"/>
            </a:endParaRPr>
          </a:p>
        </p:txBody>
      </p:sp>
      <p:pic>
        <p:nvPicPr>
          <p:cNvPr id="5" name="图片 4" descr="bar-chart-performance_01"/>
          <p:cNvPicPr>
            <a:picLocks noChangeAspect="1"/>
          </p:cNvPicPr>
          <p:nvPr/>
        </p:nvPicPr>
        <p:blipFill>
          <a:blip r:embed="rId1"/>
          <a:stretch>
            <a:fillRect/>
          </a:stretch>
        </p:blipFill>
        <p:spPr>
          <a:xfrm>
            <a:off x="5205730" y="2072640"/>
            <a:ext cx="6410960" cy="358648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DOCER_RESOURCE_TRACE_INFO" val="{&quot;id&quot;:&quot;50062609&quot;,&quot;origin&quot;:0,&quot;type&quot;:&quot;icons&quot;,&quot;user&quot;:&quot;781444714&quot;}"/>
</p:tagLst>
</file>

<file path=ppt/tags/tag11.xml><?xml version="1.0" encoding="utf-8"?>
<p:tagLst xmlns:p="http://schemas.openxmlformats.org/presentationml/2006/main">
  <p:tag name="KSO_DOCER_RESOURCE_TRACE_INFO" val="{&quot;id&quot;:&quot;21602018&quot;,&quot;origin&quot;:0,&quot;type&quot;:&quot;icons&quot;,&quot;user&quot;:&quot;781444714&quot;}"/>
</p:tagLst>
</file>

<file path=ppt/tags/tag12.xml><?xml version="1.0" encoding="utf-8"?>
<p:tagLst xmlns:p="http://schemas.openxmlformats.org/presentationml/2006/main">
  <p:tag name="KSO_DOCER_RESOURCE_TRACE_INFO" val="{&quot;id&quot;:&quot;20201637&quot;,&quot;origin&quot;:0,&quot;type&quot;:&quot;icons&quot;,&quot;user&quot;:&quot;781444714&quot;}"/>
</p:tagLst>
</file>

<file path=ppt/tags/tag13.xml><?xml version="1.0" encoding="utf-8"?>
<p:tagLst xmlns:p="http://schemas.openxmlformats.org/presentationml/2006/main">
  <p:tag name="KSO_DOCER_RESOURCE_TRACE_INFO" val="{&quot;id&quot;:&quot;21579698&quot;,&quot;origin&quot;:0,&quot;type&quot;:&quot;icons&quot;,&quot;user&quot;:&quot;781444714&quot;}"/>
</p:tagLst>
</file>

<file path=ppt/tags/tag14.xml><?xml version="1.0" encoding="utf-8"?>
<p:tagLst xmlns:p="http://schemas.openxmlformats.org/presentationml/2006/main">
  <p:tag name="KSO_DOCER_RESOURCE_TRACE_INFO" val="{&quot;id&quot;:&quot;50044572&quot;,&quot;origin&quot;:0,&quot;type&quot;:&quot;icons&quot;,&quot;user&quot;:&quot;781444714&quot;}"/>
</p:tagLst>
</file>

<file path=ppt/tags/tag15.xml><?xml version="1.0" encoding="utf-8"?>
<p:tagLst xmlns:p="http://schemas.openxmlformats.org/presentationml/2006/main">
  <p:tag name="KSO_DOCER_RESOURCE_TRACE_INFO" val="{&quot;id&quot;:&quot;50044572&quot;,&quot;origin&quot;:0,&quot;type&quot;:&quot;icons&quot;,&quot;user&quot;:&quot;781444714&quot;}"/>
</p:tagLst>
</file>

<file path=ppt/tags/tag16.xml><?xml version="1.0" encoding="utf-8"?>
<p:tagLst xmlns:p="http://schemas.openxmlformats.org/presentationml/2006/main">
  <p:tag name="KSO_DOCER_RESOURCE_TRACE_INFO" val="{&quot;id&quot;:&quot;20248855&quot;,&quot;origin&quot;:0,&quot;type&quot;:&quot;icons&quot;,&quot;user&quot;:&quot;781444714&quot;}"/>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DOCER_RESOURCE_TRACE_INFO" val="{&quot;id&quot;:&quot;3505155&quot;,&quot;origin&quot;:0,&quot;type&quot;:&quot;icons&quot;,&quot;user&quot;:&quot;781444714&quot;}"/>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DOCER_RESOURCE_TRACE_INFO" val="{&quot;id&quot;:&quot;21602018&quot;,&quot;origin&quot;:0,&quot;type&quot;:&quot;icons&quot;,&quot;user&quot;:&quot;781444714&quot;}"/>
</p:tagLst>
</file>

<file path=ppt/tags/tag22.xml><?xml version="1.0" encoding="utf-8"?>
<p:tagLst xmlns:p="http://schemas.openxmlformats.org/presentationml/2006/main">
  <p:tag name="KSO_DOCER_RESOURCE_TRACE_INFO" val="{&quot;id&quot;:&quot;21602018&quot;,&quot;origin&quot;:0,&quot;type&quot;:&quot;icons&quot;,&quot;user&quot;:&quot;781444714&quot;}"/>
</p:tagLst>
</file>

<file path=ppt/tags/tag23.xml><?xml version="1.0" encoding="utf-8"?>
<p:tagLst xmlns:p="http://schemas.openxmlformats.org/presentationml/2006/main">
  <p:tag name="KSO_DOCER_RESOURCE_TRACE_INFO" val="{&quot;id&quot;:&quot;21602018&quot;,&quot;origin&quot;:0,&quot;type&quot;:&quot;icons&quot;,&quot;user&quot;:&quot;781444714&quot;}"/>
</p:tagLst>
</file>

<file path=ppt/tags/tag24.xml><?xml version="1.0" encoding="utf-8"?>
<p:tagLst xmlns:p="http://schemas.openxmlformats.org/presentationml/2006/main">
  <p:tag name="KSO_DOCER_RESOURCE_TRACE_INFO" val="{&quot;id&quot;:&quot;21602018&quot;,&quot;origin&quot;:0,&quot;type&quot;:&quot;icons&quot;,&quot;user&quot;:&quot;781444714&quot;}"/>
</p:tagLst>
</file>

<file path=ppt/tags/tag25.xml><?xml version="1.0" encoding="utf-8"?>
<p:tagLst xmlns:p="http://schemas.openxmlformats.org/presentationml/2006/main">
  <p:tag name="KSO_DOCER_RESOURCE_TRACE_INFO" val="{&quot;id&quot;:&quot;21542437&quot;,&quot;origin&quot;:0,&quot;type&quot;:&quot;icons&quot;,&quot;user&quot;:&quot;781444714&quot;}"/>
</p:tagLst>
</file>

<file path=ppt/tags/tag26.xml><?xml version="1.0" encoding="utf-8"?>
<p:tagLst xmlns:p="http://schemas.openxmlformats.org/presentationml/2006/main">
  <p:tag name="KSO_DOCER_RESOURCE_TRACE_INFO" val="{&quot;id&quot;:&quot;50047996&quot;,&quot;origin&quot;:0,&quot;type&quot;:&quot;icons&quot;,&quot;user&quot;:&quot;781444714&quot;}"/>
</p:tagLst>
</file>

<file path=ppt/tags/tag27.xml><?xml version="1.0" encoding="utf-8"?>
<p:tagLst xmlns:p="http://schemas.openxmlformats.org/presentationml/2006/main">
  <p:tag name="KSO_DOCER_RESOURCE_TRACE_INFO" val="{&quot;id&quot;:&quot;21545152&quot;,&quot;origin&quot;:0,&quot;type&quot;:&quot;icons&quot;,&quot;user&quot;:&quot;781444714&quot;}"/>
</p:tagLst>
</file>

<file path=ppt/tags/tag28.xml><?xml version="1.0" encoding="utf-8"?>
<p:tagLst xmlns:p="http://schemas.openxmlformats.org/presentationml/2006/main">
  <p:tag name="KSO_DOCER_RESOURCE_TRACE_INFO" val="{&quot;id&quot;:&quot;4532475&quot;,&quot;origin&quot;:0,&quot;type&quot;:&quot;icons&quot;,&quot;user&quot;:&quot;781444714&quot;}"/>
</p:tagLst>
</file>

<file path=ppt/tags/tag29.xml><?xml version="1.0" encoding="utf-8"?>
<p:tagLst xmlns:p="http://schemas.openxmlformats.org/presentationml/2006/main">
  <p:tag name="KSO_DOCER_RESOURCE_TRACE_INFO" val="{&quot;id&quot;:&quot;21542435&quot;,&quot;origin&quot;:0,&quot;type&quot;:&quot;icons&quot;,&quot;user&quot;:&quot;781444714&quot;}"/>
</p:tagLst>
</file>

<file path=ppt/tags/tag3.xml><?xml version="1.0" encoding="utf-8"?>
<p:tagLst xmlns:p="http://schemas.openxmlformats.org/presentationml/2006/main">
  <p:tag name="KSO_DOCER_RESOURCE_TRACE_INFO" val="{&quot;id&quot;:&quot;21558703&quot;,&quot;origin&quot;:0,&quot;type&quot;:&quot;icons&quot;,&quot;user&quot;:&quot;781444714&quot;}"/>
</p:tagLst>
</file>

<file path=ppt/tags/tag30.xml><?xml version="1.0" encoding="utf-8"?>
<p:tagLst xmlns:p="http://schemas.openxmlformats.org/presentationml/2006/main">
  <p:tag name="KSO_DOCER_RESOURCE_TRACE_INFO" val="{&quot;id&quot;:&quot;21601928&quot;,&quot;origin&quot;:0,&quot;type&quot;:&quot;icons&quot;,&quot;user&quot;:&quot;781444714&quot;}"/>
</p:tagLst>
</file>

<file path=ppt/tags/tag31.xml><?xml version="1.0" encoding="utf-8"?>
<p:tagLst xmlns:p="http://schemas.openxmlformats.org/presentationml/2006/main">
  <p:tag name="KSO_DOCER_RESOURCE_TRACE_INFO" val="{&quot;id&quot;:&quot;21601928&quot;,&quot;origin&quot;:0,&quot;type&quot;:&quot;icons&quot;,&quot;user&quot;:&quot;781444714&quot;}"/>
</p:tagLst>
</file>

<file path=ppt/tags/tag32.xml><?xml version="1.0" encoding="utf-8"?>
<p:tagLst xmlns:p="http://schemas.openxmlformats.org/presentationml/2006/main">
  <p:tag name="KSO_DOCER_RESOURCE_TRACE_INFO" val="{&quot;id&quot;:&quot;21555758&quot;,&quot;origin&quot;:0,&quot;type&quot;:&quot;icons&quot;,&quot;user&quot;:&quot;781444714&quot;}"/>
</p:tagLst>
</file>

<file path=ppt/tags/tag33.xml><?xml version="1.0" encoding="utf-8"?>
<p:tagLst xmlns:p="http://schemas.openxmlformats.org/presentationml/2006/main">
  <p:tag name="KSO_DOCER_RESOURCE_TRACE_INFO" val="{&quot;id&quot;:&quot;3655929&quot;,&quot;origin&quot;:0,&quot;type&quot;:&quot;icons&quot;,&quot;user&quot;:&quot;781444714&quot;}"/>
</p:tagLst>
</file>

<file path=ppt/tags/tag34.xml><?xml version="1.0" encoding="utf-8"?>
<p:tagLst xmlns:p="http://schemas.openxmlformats.org/presentationml/2006/main">
  <p:tag name="KSO_DOCER_RESOURCE_TRACE_INFO" val="{&quot;id&quot;:&quot;21542435&quot;,&quot;origin&quot;:0,&quot;type&quot;:&quot;icons&quot;,&quot;user&quot;:&quot;781444714&quot;}"/>
</p:tagLst>
</file>

<file path=ppt/tags/tag35.xml><?xml version="1.0" encoding="utf-8"?>
<p:tagLst xmlns:p="http://schemas.openxmlformats.org/presentationml/2006/main">
  <p:tag name="KSO_DOCER_RESOURCE_TRACE_INFO" val="{&quot;id&quot;:&quot;21545152&quot;,&quot;origin&quot;:0,&quot;type&quot;:&quot;icons&quot;,&quot;user&quot;:&quot;781444714&quot;}"/>
</p:tagLst>
</file>

<file path=ppt/tags/tag36.xml><?xml version="1.0" encoding="utf-8"?>
<p:tagLst xmlns:p="http://schemas.openxmlformats.org/presentationml/2006/main">
  <p:tag name="KSO_DOCER_RESOURCE_TRACE_INFO" val="{&quot;id&quot;:&quot;21538092&quot;,&quot;origin&quot;:0,&quot;type&quot;:&quot;icons&quot;,&quot;user&quot;:&quot;781444714&quot;}"/>
</p:tagLst>
</file>

<file path=ppt/tags/tag37.xml><?xml version="1.0" encoding="utf-8"?>
<p:tagLst xmlns:p="http://schemas.openxmlformats.org/presentationml/2006/main">
  <p:tag name="KSO_DOCER_RESOURCE_TRACE_INFO" val="{&quot;id&quot;:&quot;21571666&quot;,&quot;origin&quot;:0,&quot;type&quot;:&quot;icons&quot;,&quot;user&quot;:&quot;781444714&quot;}"/>
</p:tagLst>
</file>

<file path=ppt/tags/tag38.xml><?xml version="1.0" encoding="utf-8"?>
<p:tagLst xmlns:p="http://schemas.openxmlformats.org/presentationml/2006/main">
  <p:tag name="KSO_DOCER_RESOURCE_TRACE_INFO" val="{&quot;id&quot;:&quot;21567478&quot;,&quot;origin&quot;:0,&quot;type&quot;:&quot;icons&quot;,&quot;user&quot;:&quot;781444714&quot;}"/>
</p:tagLst>
</file>

<file path=ppt/tags/tag39.xml><?xml version="1.0" encoding="utf-8"?>
<p:tagLst xmlns:p="http://schemas.openxmlformats.org/presentationml/2006/main">
  <p:tag name="KSO_DOCER_RESOURCE_TRACE_INFO" val="{&quot;id&quot;:&quot;21549153&quot;,&quot;origin&quot;:0,&quot;type&quot;:&quot;icons&quot;,&quot;user&quot;:&quot;781444714&quot;}"/>
</p:tagLst>
</file>

<file path=ppt/tags/tag4.xml><?xml version="1.0" encoding="utf-8"?>
<p:tagLst xmlns:p="http://schemas.openxmlformats.org/presentationml/2006/main">
  <p:tag name="KSO_DOCER_RESOURCE_TRACE_INFO" val="{&quot;id&quot;:&quot;21565161&quot;,&quot;origin&quot;:0,&quot;type&quot;:&quot;icons&quot;,&quot;user&quot;:&quot;781444714&quot;}"/>
</p:tagLst>
</file>

<file path=ppt/tags/tag40.xml><?xml version="1.0" encoding="utf-8"?>
<p:tagLst xmlns:p="http://schemas.openxmlformats.org/presentationml/2006/main">
  <p:tag name="KSO_DOCER_RESOURCE_TRACE_INFO" val="{&quot;id&quot;:&quot;21545152&quot;,&quot;origin&quot;:0,&quot;type&quot;:&quot;icons&quot;,&quot;user&quot;:&quot;781444714&quot;}"/>
</p:tagLst>
</file>

<file path=ppt/tags/tag41.xml><?xml version="1.0" encoding="utf-8"?>
<p:tagLst xmlns:p="http://schemas.openxmlformats.org/presentationml/2006/main">
  <p:tag name="KSO_DOCER_RESOURCE_TRACE_INFO" val="{&quot;id&quot;:&quot;21601928&quot;,&quot;origin&quot;:0,&quot;type&quot;:&quot;icons&quot;,&quot;user&quot;:&quot;781444714&quot;}"/>
</p:tagLst>
</file>

<file path=ppt/tags/tag42.xml><?xml version="1.0" encoding="utf-8"?>
<p:tagLst xmlns:p="http://schemas.openxmlformats.org/presentationml/2006/main">
  <p:tag name="KSO_DOCER_RESOURCE_TRACE_INFO" val="{&quot;id&quot;:&quot;21601928&quot;,&quot;origin&quot;:0,&quot;type&quot;:&quot;icons&quot;,&quot;user&quot;:&quot;781444714&quot;}"/>
</p:tagLst>
</file>

<file path=ppt/tags/tag43.xml><?xml version="1.0" encoding="utf-8"?>
<p:tagLst xmlns:p="http://schemas.openxmlformats.org/presentationml/2006/main">
  <p:tag name="KSO_DOCER_RESOURCE_TRACE_INFO" val="{&quot;id&quot;:&quot;21545152&quot;,&quot;origin&quot;:0,&quot;type&quot;:&quot;icons&quot;,&quot;user&quot;:&quot;781444714&quot;}"/>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DOCER_RESOURCE_TRACE_INFO" val="{&quot;id&quot;:&quot;21602018&quot;,&quot;origin&quot;:0,&quot;type&quot;:&quot;icons&quot;,&quot;user&quot;:&quot;781444714&quot;}"/>
</p:tagLst>
</file>

<file path=ppt/tags/tag46.xml><?xml version="1.0" encoding="utf-8"?>
<p:tagLst xmlns:p="http://schemas.openxmlformats.org/presentationml/2006/main">
  <p:tag name="KSO_DOCER_RESOURCE_TRACE_INFO" val="{&quot;id&quot;:&quot;50020457&quot;,&quot;origin&quot;:0,&quot;type&quot;:&quot;icons&quot;,&quot;user&quot;:&quot;781444714&quot;}"/>
</p:tagLst>
</file>

<file path=ppt/tags/tag47.xml><?xml version="1.0" encoding="utf-8"?>
<p:tagLst xmlns:p="http://schemas.openxmlformats.org/presentationml/2006/main">
  <p:tag name="resource_record_key" val="{&quot;10&quot;:[50005482,20263562,20255206,20261540,21580885,21579178,20263835,21542455,3505155,8625173,21558703,21565161,21558658,20201637,21573152,50062609,21579698,50044572,20248855,21602018,21542437,50047996,50062630,21545152,4532475,21555758,3655929,21542435,21601928,21549153,21538092,21571666,21567478,50062639,50062684]}"/>
</p:tagLst>
</file>

<file path=ppt/tags/tag5.xml><?xml version="1.0" encoding="utf-8"?>
<p:tagLst xmlns:p="http://schemas.openxmlformats.org/presentationml/2006/main">
  <p:tag name="KSO_DOCER_RESOURCE_TRACE_INFO" val="{&quot;id&quot;:&quot;21558658&quot;,&quot;origin&quot;:0,&quot;type&quot;:&quot;icons&quot;,&quot;user&quot;:&quot;781444714&quot;}"/>
</p:tagLst>
</file>

<file path=ppt/tags/tag6.xml><?xml version="1.0" encoding="utf-8"?>
<p:tagLst xmlns:p="http://schemas.openxmlformats.org/presentationml/2006/main">
  <p:tag name="KSO_DOCER_RESOURCE_TRACE_INFO" val="{&quot;id&quot;:&quot;21558658&quot;,&quot;origin&quot;:0,&quot;type&quot;:&quot;icons&quot;,&quot;user&quot;:&quot;781444714&quot;}"/>
</p:tagLst>
</file>

<file path=ppt/tags/tag7.xml><?xml version="1.0" encoding="utf-8"?>
<p:tagLst xmlns:p="http://schemas.openxmlformats.org/presentationml/2006/main">
  <p:tag name="KSO_DOCER_RESOURCE_TRACE_INFO" val="{&quot;id&quot;:&quot;20201637&quot;,&quot;origin&quot;:0,&quot;type&quot;:&quot;icons&quot;,&quot;user&quot;:&quot;781444714&quot;}"/>
</p:tagLst>
</file>

<file path=ppt/tags/tag8.xml><?xml version="1.0" encoding="utf-8"?>
<p:tagLst xmlns:p="http://schemas.openxmlformats.org/presentationml/2006/main">
  <p:tag name="KSO_DOCER_RESOURCE_TRACE_INFO" val="{&quot;id&quot;:&quot;21573152&quot;,&quot;origin&quot;:0,&quot;type&quot;:&quot;icons&quot;,&quot;user&quot;:&quot;781444714&quot;}"/>
</p:tagLst>
</file>

<file path=ppt/tags/tag9.xml><?xml version="1.0" encoding="utf-8"?>
<p:tagLst xmlns:p="http://schemas.openxmlformats.org/presentationml/2006/main">
  <p:tag name="KSO_DOCER_RESOURCE_TRACE_INFO" val="{&quot;id&quot;:&quot;50062609&quot;,&quot;origin&quot;:0,&quot;type&quot;:&quot;icons&quot;,&quot;user&quot;:&quot;781444714&quot;}"/>
</p:tagLst>
</file>

<file path=ppt/theme/theme1.xml><?xml version="1.0" encoding="utf-8"?>
<a:theme xmlns:a="http://schemas.openxmlformats.org/drawingml/2006/main" name="Office 2013 - 2022 主题">
  <a:themeElements>
    <a:clrScheme name="Office 2013 - 2022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4108</Words>
  <Application>WPS 演示</Application>
  <PresentationFormat>宽屏</PresentationFormat>
  <Paragraphs>270</Paragraphs>
  <Slides>11</Slides>
  <Notes>18</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11</vt:i4>
      </vt:variant>
    </vt:vector>
  </HeadingPairs>
  <TitlesOfParts>
    <vt:vector size="23" baseType="lpstr">
      <vt:lpstr>Arial</vt:lpstr>
      <vt:lpstr>宋体</vt:lpstr>
      <vt:lpstr>Wingdings</vt:lpstr>
      <vt:lpstr>微软雅黑</vt:lpstr>
      <vt:lpstr>Arial</vt:lpstr>
      <vt:lpstr>Arial</vt:lpstr>
      <vt:lpstr>Wingdings</vt:lpstr>
      <vt:lpstr>Calibri</vt:lpstr>
      <vt:lpstr>微软雅黑 Light</vt:lpstr>
      <vt:lpstr>Arial Unicode MS</vt:lpstr>
      <vt:lpstr>等线</vt:lpstr>
      <vt:lpstr>Office 2013 - 2022 主题</vt:lpstr>
      <vt:lpstr>FreeProbe: Towards Low-Overhead Runtime Observability for High-Performance User-Space Systems</vt:lpstr>
      <vt:lpstr>Why runtime observability matters</vt:lpstr>
      <vt:lpstr>Internal metrics reveal hidden bottlenecks</vt:lpstr>
      <vt:lpstr>Internal metrics are costly to expose</vt:lpstr>
      <vt:lpstr>Sampling misses still pay interception cost</vt:lpstr>
      <vt:lpstr>Freeprobe</vt:lpstr>
      <vt:lpstr>Design</vt:lpstr>
      <vt:lpstr>Evaluation</vt:lpstr>
      <vt:lpstr>Evaluation</vt:lpstr>
      <vt:lpstr>Evaluation</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FreeProbe: Towards Low-Overhead Runtime Observability for High-Performance User-Space Systems</dc:title>
  <dc:creator>Kai Huang, Bin Yang, Xinshu Wang, Beilun Wang, and Dian Shen</dc:creator>
  <cp:keywords>FreeProbe, APNet 2026, runtime observability, eBPF, Bpftime</cp:keywords>
  <dc:subject>APNet 2026 regular-paper presentation</dc:subject>
  <cp:lastModifiedBy>梦`</cp:lastModifiedBy>
  <cp:revision>775</cp:revision>
  <dcterms:created xsi:type="dcterms:W3CDTF">2023-07-08T04:37:00Z</dcterms:created>
  <dcterms:modified xsi:type="dcterms:W3CDTF">2026-08-05T10:23:03Z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E53C13BF8F424EB89501FA4BD50A6E3C_12</vt:lpwstr>
  </property>
</Properties>
</file>